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8"/>
  </p:notesMasterIdLst>
  <p:sldIdLst>
    <p:sldId id="410" r:id="rId5"/>
    <p:sldId id="319" r:id="rId6"/>
    <p:sldId id="395" r:id="rId7"/>
    <p:sldId id="409" r:id="rId8"/>
    <p:sldId id="325" r:id="rId9"/>
    <p:sldId id="326" r:id="rId10"/>
    <p:sldId id="411" r:id="rId11"/>
    <p:sldId id="398" r:id="rId12"/>
    <p:sldId id="403" r:id="rId13"/>
    <p:sldId id="321" r:id="rId14"/>
    <p:sldId id="323" r:id="rId15"/>
    <p:sldId id="358" r:id="rId16"/>
    <p:sldId id="415" r:id="rId17"/>
    <p:sldId id="431" r:id="rId18"/>
    <p:sldId id="324" r:id="rId19"/>
    <p:sldId id="412" r:id="rId20"/>
    <p:sldId id="420" r:id="rId21"/>
    <p:sldId id="258" r:id="rId22"/>
    <p:sldId id="413" r:id="rId23"/>
    <p:sldId id="430" r:id="rId24"/>
    <p:sldId id="432" r:id="rId25"/>
    <p:sldId id="433" r:id="rId26"/>
    <p:sldId id="400" r:id="rId27"/>
    <p:sldId id="419" r:id="rId28"/>
    <p:sldId id="427" r:id="rId29"/>
    <p:sldId id="428" r:id="rId30"/>
    <p:sldId id="442" r:id="rId31"/>
    <p:sldId id="425" r:id="rId32"/>
    <p:sldId id="426" r:id="rId33"/>
    <p:sldId id="297" r:id="rId34"/>
    <p:sldId id="434" r:id="rId35"/>
    <p:sldId id="435" r:id="rId36"/>
    <p:sldId id="374" r:id="rId37"/>
    <p:sldId id="375" r:id="rId38"/>
    <p:sldId id="416" r:id="rId39"/>
    <p:sldId id="436" r:id="rId40"/>
    <p:sldId id="376" r:id="rId41"/>
    <p:sldId id="437" r:id="rId42"/>
    <p:sldId id="438" r:id="rId43"/>
    <p:sldId id="441" r:id="rId44"/>
    <p:sldId id="379" r:id="rId45"/>
    <p:sldId id="439" r:id="rId46"/>
    <p:sldId id="440" r:id="rId47"/>
    <p:sldId id="382" r:id="rId48"/>
    <p:sldId id="383" r:id="rId49"/>
    <p:sldId id="401" r:id="rId50"/>
    <p:sldId id="285" r:id="rId51"/>
    <p:sldId id="392" r:id="rId52"/>
    <p:sldId id="393" r:id="rId53"/>
    <p:sldId id="402" r:id="rId54"/>
    <p:sldId id="347" r:id="rId55"/>
    <p:sldId id="349" r:id="rId56"/>
    <p:sldId id="332" r:id="rId57"/>
    <p:sldId id="424" r:id="rId58"/>
    <p:sldId id="307" r:id="rId59"/>
    <p:sldId id="278" r:id="rId60"/>
    <p:sldId id="298" r:id="rId61"/>
    <p:sldId id="386" r:id="rId62"/>
    <p:sldId id="445" r:id="rId63"/>
    <p:sldId id="396" r:id="rId64"/>
    <p:sldId id="443" r:id="rId65"/>
    <p:sldId id="444" r:id="rId66"/>
    <p:sldId id="405" r:id="rId6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120" userDrawn="1">
          <p15:clr>
            <a:srgbClr val="A4A3A4"/>
          </p15:clr>
        </p15:guide>
        <p15:guide id="3" orient="horz" pos="2136" userDrawn="1">
          <p15:clr>
            <a:srgbClr val="A4A3A4"/>
          </p15:clr>
        </p15:guide>
        <p15:guide id="4" pos="1584" userDrawn="1">
          <p15:clr>
            <a:srgbClr val="A4A3A4"/>
          </p15:clr>
        </p15:guide>
        <p15:guide id="5" pos="2136" userDrawn="1">
          <p15:clr>
            <a:srgbClr val="A4A3A4"/>
          </p15:clr>
        </p15:guide>
        <p15:guide id="6" pos="24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vid Dubinski" initials="DGD" lastIdx="6" clrIdx="0"/>
  <p:cmAuthor id="1" name="Michael Cuozzo" initials="MC" lastIdx="7" clrIdx="1"/>
  <p:cmAuthor id="2" name="Gailmarie Cook" initials="GC" lastIdx="3" clrIdx="2"/>
  <p:cmAuthor id="3" name="Jody Helms" initials="JH" lastIdx="1" clrIdx="3">
    <p:extLst/>
  </p:cmAuthor>
  <p:cmAuthor id="4" name="Christine Levesque" initials="CL" lastIdx="1" clrIdx="4">
    <p:extLst>
      <p:ext uri="{19B8F6BF-5375-455C-9EA6-DF929625EA0E}">
        <p15:presenceInfo xmlns:p15="http://schemas.microsoft.com/office/powerpoint/2012/main" userId="S-1-5-21-1080050626-276040620-1846952604-4626" providerId="AD"/>
      </p:ext>
    </p:extLst>
  </p:cmAuthor>
  <p:cmAuthor id="5" name="Agency Annotator" initials="AA" lastIdx="83" clrIdx="5">
    <p:extLst>
      <p:ext uri="{19B8F6BF-5375-455C-9EA6-DF929625EA0E}">
        <p15:presenceInfo xmlns:p15="http://schemas.microsoft.com/office/powerpoint/2012/main" userId="Agency Annot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9DD1"/>
    <a:srgbClr val="404040"/>
    <a:srgbClr val="5F5FE3"/>
    <a:srgbClr val="4646FC"/>
    <a:srgbClr val="1515FB"/>
    <a:srgbClr val="5656FC"/>
    <a:srgbClr val="0000FF"/>
    <a:srgbClr val="528CFF"/>
    <a:srgbClr val="2F456A"/>
    <a:srgbClr val="4A66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54" autoAdjust="0"/>
    <p:restoredTop sz="95280" autoAdjust="0"/>
  </p:normalViewPr>
  <p:slideViewPr>
    <p:cSldViewPr snapToGrid="0" showGuides="1">
      <p:cViewPr varScale="1">
        <p:scale>
          <a:sx n="106" d="100"/>
          <a:sy n="106" d="100"/>
        </p:scale>
        <p:origin x="798" y="102"/>
      </p:cViewPr>
      <p:guideLst>
        <p:guide orient="horz" pos="1344"/>
        <p:guide pos="3120"/>
        <p:guide orient="horz" pos="2136"/>
        <p:guide pos="1584"/>
        <p:guide pos="2136"/>
        <p:guide pos="24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>
        <p:scale>
          <a:sx n="90" d="100"/>
          <a:sy n="90" d="100"/>
        </p:scale>
        <p:origin x="1170" y="-109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276551913568941E-2"/>
          <c:y val="4.250017873196138E-2"/>
          <c:w val="0.89174670390038457"/>
          <c:h val="0.91499964253607724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[Book3]Sheet1!$G$6:$G$14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0.02</c:v>
                </c:pt>
                <c:pt idx="3">
                  <c:v>0.03</c:v>
                </c:pt>
                <c:pt idx="4">
                  <c:v>0.06</c:v>
                </c:pt>
                <c:pt idx="5">
                  <c:v>9.5000000000000001E-2</c:v>
                </c:pt>
                <c:pt idx="6">
                  <c:v>0.13</c:v>
                </c:pt>
                <c:pt idx="7">
                  <c:v>0.16</c:v>
                </c:pt>
                <c:pt idx="8">
                  <c:v>0.28999999999999998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D64-42B9-8C53-CD138E7ACCE4}"/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 xmlns:c16="http://schemas.microsoft.com/office/drawing/2014/chart" xmlns:c16r2="http://schemas.microsoft.com/office/drawing/2015/06/chart">
                      <c:ext uri="{02D57815-91ED-43cb-92C2-25804820EDAC}">
                        <c15:formulaRef>
                          <c15:sqref>[Book3]Sheet1!$F$6:$F$14</c15:sqref>
                        </c15:formulaRef>
                      </c:ext>
                    </c:extLst>
                    <c:strCache>
                      <c:ptCount val="9"/>
                      <c:pt idx="0">
                        <c:v>20-29</c:v>
                      </c:pt>
                      <c:pt idx="1">
                        <c:v>30-39</c:v>
                      </c:pt>
                      <c:pt idx="2">
                        <c:v>40-49</c:v>
                      </c:pt>
                      <c:pt idx="3">
                        <c:v>50-59</c:v>
                      </c:pt>
                      <c:pt idx="4">
                        <c:v>60-69</c:v>
                      </c:pt>
                      <c:pt idx="5">
                        <c:v>70-79</c:v>
                      </c:pt>
                      <c:pt idx="6">
                        <c:v>80-89</c:v>
                      </c:pt>
                      <c:pt idx="7">
                        <c:v>90-99</c:v>
                      </c:pt>
                      <c:pt idx="8">
                        <c:v>100-108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4431424"/>
        <c:axId val="134431816"/>
      </c:lineChart>
      <c:catAx>
        <c:axId val="1344314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4431816"/>
        <c:crosses val="autoZero"/>
        <c:auto val="1"/>
        <c:lblAlgn val="ctr"/>
        <c:lblOffset val="100"/>
        <c:noMultiLvlLbl val="0"/>
      </c:catAx>
      <c:valAx>
        <c:axId val="134431816"/>
        <c:scaling>
          <c:orientation val="minMax"/>
          <c:max val="0.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431424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PV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EEE-431C-A789-674310C51E92}"/>
              </c:ext>
            </c:extLst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EEE-431C-A789-674310C51E92}"/>
              </c:ext>
            </c:extLst>
          </c:dPt>
          <c:cat>
            <c:strRef>
              <c:f>Sheet1!$A$2:$A$3</c:f>
              <c:strCache>
                <c:ptCount val="2"/>
                <c:pt idx="0">
                  <c:v>JAK 2 </c:v>
                </c:pt>
                <c:pt idx="1">
                  <c:v>JAK2, MPL, CALR wild type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97</c:v>
                </c:pt>
                <c:pt idx="1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EEE-431C-A789-674310C51E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39320394809804"/>
          <c:y val="2.14913744707008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9433215038261101"/>
          <c:y val="0.114790803891631"/>
          <c:w val="0.387774362204724"/>
          <c:h val="0.7406100321031540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PMF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BCF-4970-AF29-56A4DE8FC8F3}"/>
              </c:ext>
            </c:extLst>
          </c:dPt>
          <c:dPt>
            <c:idx val="1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BCF-4970-AF29-56A4DE8FC8F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BCF-4970-AF29-56A4DE8FC8F3}"/>
              </c:ext>
            </c:extLst>
          </c:dPt>
          <c:dPt>
            <c:idx val="3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BCF-4970-AF29-56A4DE8FC8F3}"/>
              </c:ext>
            </c:extLst>
          </c:dPt>
          <c:cat>
            <c:strRef>
              <c:f>Sheet1!$A$2:$A$5</c:f>
              <c:strCache>
                <c:ptCount val="4"/>
                <c:pt idx="0">
                  <c:v>JAK 2 </c:v>
                </c:pt>
                <c:pt idx="1">
                  <c:v>CALR</c:v>
                </c:pt>
                <c:pt idx="2">
                  <c:v>JAK 2, MPL, CALR wildtype</c:v>
                </c:pt>
                <c:pt idx="3">
                  <c:v>MPL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51</c:v>
                </c:pt>
                <c:pt idx="1">
                  <c:v>31</c:v>
                </c:pt>
                <c:pt idx="2">
                  <c:v>11</c:v>
                </c:pt>
                <c:pt idx="3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2BCF-4970-AF29-56A4DE8FC8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0613845495184699"/>
          <c:y val="0.16900026169011101"/>
          <c:w val="0.32260341577021201"/>
          <c:h val="0.6153206847287290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ET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506-45F4-A36A-C7F267CB28F1}"/>
              </c:ext>
            </c:extLst>
          </c:dPt>
          <c:dPt>
            <c:idx val="1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506-45F4-A36A-C7F267CB28F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506-45F4-A36A-C7F267CB28F1}"/>
              </c:ext>
            </c:extLst>
          </c:dPt>
          <c:dPt>
            <c:idx val="3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506-45F4-A36A-C7F267CB28F1}"/>
              </c:ext>
            </c:extLst>
          </c:dPt>
          <c:cat>
            <c:strRef>
              <c:f>Sheet1!$A$2:$A$5</c:f>
              <c:strCache>
                <c:ptCount val="4"/>
                <c:pt idx="0">
                  <c:v>JAK2 </c:v>
                </c:pt>
                <c:pt idx="1">
                  <c:v>CALR</c:v>
                </c:pt>
                <c:pt idx="2">
                  <c:v>JAK2, MPL, CALR wildtype</c:v>
                </c:pt>
                <c:pt idx="3">
                  <c:v>MPL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55</c:v>
                </c:pt>
                <c:pt idx="1">
                  <c:v>25</c:v>
                </c:pt>
                <c:pt idx="2">
                  <c:v>15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506-45F4-A36A-C7F267CB28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8706110679826999E-2"/>
          <c:y val="0.90262588212996497"/>
          <c:w val="0.89999993320905769"/>
          <c:h val="9.73740037634781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800" b="0" i="1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845895796205101"/>
          <c:y val="0.11943293792494999"/>
          <c:w val="0.80136463183784001"/>
          <c:h val="0.8747239150869120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Sheet1!$A$2:$A$17</c:f>
              <c:strCache>
                <c:ptCount val="16"/>
                <c:pt idx="0">
                  <c:v>CALR</c:v>
                </c:pt>
                <c:pt idx="1">
                  <c:v>TET2</c:v>
                </c:pt>
                <c:pt idx="2">
                  <c:v>ASXL1</c:v>
                </c:pt>
                <c:pt idx="3">
                  <c:v>DNMT3A</c:v>
                </c:pt>
                <c:pt idx="4">
                  <c:v>JAK2 exon 12</c:v>
                </c:pt>
                <c:pt idx="5">
                  <c:v>EZH2</c:v>
                </c:pt>
                <c:pt idx="6">
                  <c:v>TP53</c:v>
                </c:pt>
                <c:pt idx="7">
                  <c:v>del20q</c:v>
                </c:pt>
                <c:pt idx="8">
                  <c:v>NFE2</c:v>
                </c:pt>
                <c:pt idx="9">
                  <c:v>IDH1</c:v>
                </c:pt>
                <c:pt idx="10">
                  <c:v>trisomy 9</c:v>
                </c:pt>
                <c:pt idx="11">
                  <c:v>MPL</c:v>
                </c:pt>
                <c:pt idx="12">
                  <c:v>CBL</c:v>
                </c:pt>
                <c:pt idx="13">
                  <c:v>CUX1</c:v>
                </c:pt>
                <c:pt idx="14">
                  <c:v>NF1</c:v>
                </c:pt>
                <c:pt idx="15">
                  <c:v>NRAS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18</c:v>
                </c:pt>
                <c:pt idx="1">
                  <c:v>3</c:v>
                </c:pt>
                <c:pt idx="2">
                  <c:v>1</c:v>
                </c:pt>
                <c:pt idx="3">
                  <c:v>3</c:v>
                </c:pt>
                <c:pt idx="4">
                  <c:v>0</c:v>
                </c:pt>
                <c:pt idx="5">
                  <c:v>1</c:v>
                </c:pt>
                <c:pt idx="6">
                  <c:v>2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>
                  <c:v>0</c:v>
                </c:pt>
                <c:pt idx="13">
                  <c:v>1</c:v>
                </c:pt>
                <c:pt idx="14">
                  <c:v>0</c:v>
                </c:pt>
                <c:pt idx="15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37A-4CA7-AB6E-DF9695F23F9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PV</c:v>
                </c:pt>
              </c:strCache>
            </c:strRef>
          </c:tx>
          <c:spPr>
            <a:solidFill>
              <a:schemeClr val="bg2">
                <a:lumMod val="2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Sheet1!$A$2:$A$17</c:f>
              <c:strCache>
                <c:ptCount val="16"/>
                <c:pt idx="0">
                  <c:v>CALR</c:v>
                </c:pt>
                <c:pt idx="1">
                  <c:v>TET2</c:v>
                </c:pt>
                <c:pt idx="2">
                  <c:v>ASXL1</c:v>
                </c:pt>
                <c:pt idx="3">
                  <c:v>DNMT3A</c:v>
                </c:pt>
                <c:pt idx="4">
                  <c:v>JAK2 exon 12</c:v>
                </c:pt>
                <c:pt idx="5">
                  <c:v>EZH2</c:v>
                </c:pt>
                <c:pt idx="6">
                  <c:v>TP53</c:v>
                </c:pt>
                <c:pt idx="7">
                  <c:v>del20q</c:v>
                </c:pt>
                <c:pt idx="8">
                  <c:v>NFE2</c:v>
                </c:pt>
                <c:pt idx="9">
                  <c:v>IDH1</c:v>
                </c:pt>
                <c:pt idx="10">
                  <c:v>trisomy 9</c:v>
                </c:pt>
                <c:pt idx="11">
                  <c:v>MPL</c:v>
                </c:pt>
                <c:pt idx="12">
                  <c:v>CBL</c:v>
                </c:pt>
                <c:pt idx="13">
                  <c:v>CUX1</c:v>
                </c:pt>
                <c:pt idx="14">
                  <c:v>NF1</c:v>
                </c:pt>
                <c:pt idx="15">
                  <c:v>NRAS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6"/>
                <c:pt idx="0">
                  <c:v>0</c:v>
                </c:pt>
                <c:pt idx="1">
                  <c:v>16</c:v>
                </c:pt>
                <c:pt idx="2">
                  <c:v>2</c:v>
                </c:pt>
                <c:pt idx="3">
                  <c:v>2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0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37A-4CA7-AB6E-DF9695F23F9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PMF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Sheet1!$A$2:$A$17</c:f>
              <c:strCache>
                <c:ptCount val="16"/>
                <c:pt idx="0">
                  <c:v>CALR</c:v>
                </c:pt>
                <c:pt idx="1">
                  <c:v>TET2</c:v>
                </c:pt>
                <c:pt idx="2">
                  <c:v>ASXL1</c:v>
                </c:pt>
                <c:pt idx="3">
                  <c:v>DNMT3A</c:v>
                </c:pt>
                <c:pt idx="4">
                  <c:v>JAK2 exon 12</c:v>
                </c:pt>
                <c:pt idx="5">
                  <c:v>EZH2</c:v>
                </c:pt>
                <c:pt idx="6">
                  <c:v>TP53</c:v>
                </c:pt>
                <c:pt idx="7">
                  <c:v>del20q</c:v>
                </c:pt>
                <c:pt idx="8">
                  <c:v>NFE2</c:v>
                </c:pt>
                <c:pt idx="9">
                  <c:v>IDH1</c:v>
                </c:pt>
                <c:pt idx="10">
                  <c:v>trisomy 9</c:v>
                </c:pt>
                <c:pt idx="11">
                  <c:v>MPL</c:v>
                </c:pt>
                <c:pt idx="12">
                  <c:v>CBL</c:v>
                </c:pt>
                <c:pt idx="13">
                  <c:v>CUX1</c:v>
                </c:pt>
                <c:pt idx="14">
                  <c:v>NF1</c:v>
                </c:pt>
                <c:pt idx="15">
                  <c:v>NRAS</c:v>
                </c:pt>
              </c:strCache>
            </c:strRef>
          </c:cat>
          <c:val>
            <c:numRef>
              <c:f>Sheet1!$D$2:$D$17</c:f>
              <c:numCache>
                <c:formatCode>General</c:formatCode>
                <c:ptCount val="16"/>
                <c:pt idx="0">
                  <c:v>10</c:v>
                </c:pt>
                <c:pt idx="1">
                  <c:v>2</c:v>
                </c:pt>
                <c:pt idx="2">
                  <c:v>3</c:v>
                </c:pt>
                <c:pt idx="3">
                  <c:v>1</c:v>
                </c:pt>
                <c:pt idx="4">
                  <c:v>0</c:v>
                </c:pt>
                <c:pt idx="5">
                  <c:v>2</c:v>
                </c:pt>
                <c:pt idx="6">
                  <c:v>1</c:v>
                </c:pt>
                <c:pt idx="7">
                  <c:v>2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2</c:v>
                </c:pt>
                <c:pt idx="12">
                  <c:v>0</c:v>
                </c:pt>
                <c:pt idx="13">
                  <c:v>0</c:v>
                </c:pt>
                <c:pt idx="14">
                  <c:v>1</c:v>
                </c:pt>
                <c:pt idx="15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37A-4CA7-AB6E-DF9695F23F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134434168"/>
        <c:axId val="132181696"/>
      </c:barChart>
      <c:catAx>
        <c:axId val="13443416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181696"/>
        <c:crosses val="autoZero"/>
        <c:auto val="1"/>
        <c:lblAlgn val="ctr"/>
        <c:lblOffset val="100"/>
        <c:noMultiLvlLbl val="0"/>
      </c:catAx>
      <c:valAx>
        <c:axId val="132181696"/>
        <c:scaling>
          <c:orientation val="minMax"/>
          <c:max val="50"/>
          <c:min val="0"/>
        </c:scaling>
        <c:delete val="0"/>
        <c:axPos val="t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434168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8031454116398633"/>
          <c:y val="0.4069413733648018"/>
          <c:w val="0.44035720169187287"/>
          <c:h val="0.186117014559682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63442261900328"/>
          <c:y val="0.18331297007998801"/>
          <c:w val="0.83975731301258127"/>
          <c:h val="0.1024266779636759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JAK2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909-4C13-9470-913705D1BC1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PV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JAK2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909-4C13-9470-913705D1BC1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PMF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JAK2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909-4C13-9470-913705D1BC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232194400"/>
        <c:axId val="232194792"/>
      </c:barChart>
      <c:catAx>
        <c:axId val="2321944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2194792"/>
        <c:crosses val="autoZero"/>
        <c:auto val="1"/>
        <c:lblAlgn val="ctr"/>
        <c:lblOffset val="100"/>
        <c:noMultiLvlLbl val="0"/>
      </c:catAx>
      <c:valAx>
        <c:axId val="232194792"/>
        <c:scaling>
          <c:orientation val="minMax"/>
          <c:max val="150"/>
          <c:min val="0"/>
        </c:scaling>
        <c:delete val="0"/>
        <c:axPos val="t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2194400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0.11186</cdr:x>
      <cdr:y>0.14918</cdr:y>
    </cdr:from>
    <cdr:to>
      <cdr:x>0.93739</cdr:x>
      <cdr:y>0.17314</cdr:y>
    </cdr:to>
    <cdr:sp macro="" textlink="">
      <cdr:nvSpPr>
        <cdr:cNvPr id="2" name="Left Bracket 1"/>
        <cdr:cNvSpPr/>
      </cdr:nvSpPr>
      <cdr:spPr>
        <a:xfrm xmlns:a="http://schemas.openxmlformats.org/drawingml/2006/main" rot="16200000">
          <a:off x="2070540" y="-1092829"/>
          <a:ext cx="84678" cy="3324772"/>
        </a:xfrm>
        <a:prstGeom xmlns:a="http://schemas.openxmlformats.org/drawingml/2006/main" prst="leftBracket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633" tIns="48317" rIns="96633" bIns="48317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6633" tIns="48317" rIns="96633" bIns="48317" rtlCol="0"/>
          <a:lstStyle>
            <a:lvl1pPr algn="r">
              <a:defRPr sz="1300"/>
            </a:lvl1pPr>
          </a:lstStyle>
          <a:p>
            <a:fld id="{67D99FD9-253E-4D7C-A945-E0C5C91F4D97}" type="datetimeFigureOut">
              <a:rPr lang="en-US" smtClean="0"/>
              <a:t>8/31/2016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3" tIns="48317" rIns="96633" bIns="4831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33" tIns="48317" rIns="96633" bIns="4831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6"/>
            <a:ext cx="3169920" cy="481726"/>
          </a:xfrm>
          <a:prstGeom prst="rect">
            <a:avLst/>
          </a:prstGeom>
        </p:spPr>
        <p:txBody>
          <a:bodyPr vert="horz" lIns="96633" tIns="48317" rIns="96633" bIns="48317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6"/>
            <a:ext cx="3169920" cy="481726"/>
          </a:xfrm>
          <a:prstGeom prst="rect">
            <a:avLst/>
          </a:prstGeom>
        </p:spPr>
        <p:txBody>
          <a:bodyPr vert="horz" lIns="96633" tIns="48317" rIns="96633" bIns="48317" rtlCol="0" anchor="b"/>
          <a:lstStyle>
            <a:lvl1pPr algn="r">
              <a:defRPr sz="1300"/>
            </a:lvl1pPr>
          </a:lstStyle>
          <a:p>
            <a:fld id="{B74B6458-6DE9-4BE5-BC71-E27FFDAB08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25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4A009-BC67-44C0-927E-02052B71C5C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9071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4A009-BC67-44C0-927E-02052B71C5C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7897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80288" y="4788605"/>
            <a:ext cx="6242304" cy="496212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4A009-BC67-44C0-927E-02052B71C5C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179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4A009-BC67-44C0-927E-02052B71C5C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1950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3977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9838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03200" y="4620577"/>
            <a:ext cx="7233920" cy="378047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4A009-BC67-44C0-927E-02052B71C5C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7973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4190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6485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4A009-BC67-44C0-927E-02052B71C5C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7271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141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" y="4788601"/>
            <a:ext cx="7057813" cy="4536567"/>
          </a:xfrm>
        </p:spPr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4A009-BC67-44C0-927E-02052B71C5C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565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5237" indent="-165237">
              <a:buFont typeface="Arial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9746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11577" y="4636583"/>
            <a:ext cx="6594969" cy="49646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4A009-BC67-44C0-927E-02052B71C5C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4300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81754" y="4473892"/>
            <a:ext cx="6672863" cy="3660458"/>
          </a:xfrm>
        </p:spPr>
        <p:txBody>
          <a:bodyPr/>
          <a:lstStyle/>
          <a:p>
            <a:pPr defTabSz="88126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9388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03202" y="4620577"/>
            <a:ext cx="6854613" cy="3780473"/>
          </a:xfrm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5426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2081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0905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5975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6394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49016" y="4620577"/>
            <a:ext cx="6976533" cy="3780473"/>
          </a:xfrm>
        </p:spPr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7226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51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4A009-BC67-44C0-927E-02052B71C5C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7085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7393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55787" y="4473892"/>
            <a:ext cx="6633916" cy="366045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1244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70392" y="4473895"/>
            <a:ext cx="6596592" cy="4601165"/>
          </a:xfrm>
        </p:spPr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7359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84482" y="4620577"/>
            <a:ext cx="6719147" cy="378047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1609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43840" y="4620577"/>
            <a:ext cx="6786880" cy="3780473"/>
          </a:xfrm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1460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042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156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89655" y="4620577"/>
            <a:ext cx="6868160" cy="378047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2634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20701" y="4473892"/>
            <a:ext cx="6478129" cy="3660458"/>
          </a:xfrm>
        </p:spPr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7113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46666" y="4473892"/>
            <a:ext cx="6504093" cy="3660458"/>
          </a:xfrm>
        </p:spPr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910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4A009-BC67-44C0-927E-02052B71C5C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2247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4296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16747" y="4620577"/>
            <a:ext cx="6827520" cy="378047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6018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68769" y="4473892"/>
            <a:ext cx="6581987" cy="366045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7591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33683" y="4473892"/>
            <a:ext cx="6556023" cy="366045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7217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03202" y="4620577"/>
            <a:ext cx="6813973" cy="378047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9172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16749" y="4620577"/>
            <a:ext cx="6841067" cy="378047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97040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98027" y="4620577"/>
            <a:ext cx="6705600" cy="378047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17249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33397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76109" y="4620577"/>
            <a:ext cx="6922347" cy="378047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75403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1280" y="4788601"/>
            <a:ext cx="6949440" cy="453656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4A009-BC67-44C0-927E-02052B71C5CA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093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" y="4788601"/>
            <a:ext cx="6718300" cy="4796862"/>
          </a:xfrm>
        </p:spPr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4A009-BC67-44C0-927E-02052B71C5C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97267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70376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8375" y="4620577"/>
            <a:ext cx="6922347" cy="3780473"/>
          </a:xfrm>
        </p:spPr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16258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30296" y="4788601"/>
            <a:ext cx="6813973" cy="4796862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187778" indent="-187778">
              <a:buFont typeface="Arial" panose="020B0604020202020204" pitchFamily="34" charset="0"/>
              <a:buChar char="•"/>
            </a:pPr>
            <a:endParaRPr lang="en-US" dirty="0"/>
          </a:p>
          <a:p>
            <a:pPr marL="187778" indent="-18777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4A009-BC67-44C0-927E-02052B71C5CA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03504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4A009-BC67-44C0-927E-02052B71C5CA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78320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05900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30710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94758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41302" y="4620577"/>
            <a:ext cx="6743701" cy="3780473"/>
          </a:xfrm>
        </p:spPr>
        <p:txBody>
          <a:bodyPr/>
          <a:lstStyle/>
          <a:p>
            <a:endParaRPr lang="en-US" dirty="0"/>
          </a:p>
          <a:p>
            <a:pPr marL="187834" indent="-187834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71698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  <a:p>
            <a:pPr marL="187778" indent="-187778">
              <a:buFont typeface="Arial" panose="020B0604020202020204" pitchFamily="34" charset="0"/>
              <a:buChar char="•"/>
            </a:pPr>
            <a:endParaRPr lang="en-US" dirty="0"/>
          </a:p>
          <a:p>
            <a:pPr marL="187834" indent="-187834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5674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022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62563" y="4620577"/>
            <a:ext cx="6809740" cy="3780473"/>
          </a:xfrm>
        </p:spPr>
        <p:txBody>
          <a:bodyPr/>
          <a:lstStyle/>
          <a:p>
            <a:pPr marL="0" indent="0" fontAlgn="t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4A009-BC67-44C0-927E-02052B71C5C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0807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57389" y="4620577"/>
            <a:ext cx="6813973" cy="3780473"/>
          </a:xfrm>
        </p:spPr>
        <p:txBody>
          <a:bodyPr/>
          <a:lstStyle/>
          <a:p>
            <a:pPr marL="500748" lvl="1" indent="0">
              <a:buFont typeface="Arial" panose="020B0604020202020204" pitchFamily="34" charset="0"/>
              <a:buNone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54727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57389" y="4620577"/>
            <a:ext cx="6813973" cy="3780473"/>
          </a:xfrm>
        </p:spPr>
        <p:txBody>
          <a:bodyPr/>
          <a:lstStyle/>
          <a:p>
            <a:pPr marL="500748" lvl="1" indent="0">
              <a:buFont typeface="Arial" panose="020B0604020202020204" pitchFamily="34" charset="0"/>
              <a:buNone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72364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57389" y="4620577"/>
            <a:ext cx="6813973" cy="3780473"/>
          </a:xfrm>
        </p:spPr>
        <p:txBody>
          <a:bodyPr/>
          <a:lstStyle/>
          <a:p>
            <a:pPr marL="500748" lvl="1" indent="0">
              <a:buFont typeface="Arial" panose="020B0604020202020204" pitchFamily="34" charset="0"/>
              <a:buNone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98571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446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907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43840" y="4788600"/>
            <a:ext cx="7152640" cy="487949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4A009-BC67-44C0-927E-02052B71C5C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440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69628" y="4772072"/>
            <a:ext cx="7209183" cy="390442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6458-6DE9-4BE5-BC71-E27FFDAB086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33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>
                <a:solidFill>
                  <a:srgbClr val="40404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E24F-2057-40A7-9CDD-E726F5E84F72}" type="datetime1">
              <a:rPr lang="en-US" smtClean="0"/>
              <a:t>8/31/2016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683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C73E-8F27-4700-B83E-457E22C60DC0}" type="datetime1">
              <a:rPr lang="en-US" smtClean="0"/>
              <a:t>8/31/2016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25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solidFill>
                  <a:srgbClr val="40404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>
                <a:solidFill>
                  <a:srgbClr val="404040"/>
                </a:solidFill>
              </a:defRPr>
            </a:lvl1pPr>
            <a:lvl2pPr>
              <a:defRPr sz="2800">
                <a:solidFill>
                  <a:srgbClr val="404040"/>
                </a:solidFill>
              </a:defRPr>
            </a:lvl2pPr>
            <a:lvl3pPr>
              <a:defRPr sz="2400">
                <a:solidFill>
                  <a:srgbClr val="404040"/>
                </a:solidFill>
              </a:defRPr>
            </a:lvl3pPr>
            <a:lvl4pPr>
              <a:defRPr sz="2000">
                <a:solidFill>
                  <a:srgbClr val="404040"/>
                </a:solidFill>
              </a:defRPr>
            </a:lvl4pPr>
            <a:lvl5pPr>
              <a:defRPr sz="2000">
                <a:solidFill>
                  <a:srgbClr val="40404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9A84F-43ED-438E-A2AF-3B5F8345E510}" type="datetime1">
              <a:rPr lang="en-US" smtClean="0"/>
              <a:t>8/31/2016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917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solidFill>
                  <a:srgbClr val="40404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C39A-3530-4E49-A87D-09C276AC808A}" type="datetime1">
              <a:rPr lang="en-US" smtClean="0"/>
              <a:t>8/31/2016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491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404040"/>
                </a:solidFill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38F8C-72FE-4923-8E8A-FE926191F4D1}" type="datetime1">
              <a:rPr lang="en-US" smtClean="0"/>
              <a:t>8/31/2016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4321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>
            <a:lvl1pPr>
              <a:defRPr>
                <a:solidFill>
                  <a:srgbClr val="404040"/>
                </a:solidFill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7AB1D-FAF9-435E-B6F6-AB20705CB10A}" type="datetime1">
              <a:rPr lang="en-US" smtClean="0"/>
              <a:t>8/31/2016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089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0721"/>
            <a:ext cx="7772400" cy="2387600"/>
          </a:xfrm>
        </p:spPr>
        <p:txBody>
          <a:bodyPr anchor="ctr" anchorCtr="0">
            <a:normAutofit/>
          </a:bodyPr>
          <a:lstStyle>
            <a:lvl1pPr algn="ctr">
              <a:defRPr sz="4600" b="1" i="0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63BB2-F229-4285-9F30-BFD116B202F3}" type="datetime1">
              <a:rPr lang="en-US" smtClean="0"/>
              <a:t>8/31/2016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346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0721"/>
            <a:ext cx="7772400" cy="2387600"/>
          </a:xfrm>
        </p:spPr>
        <p:txBody>
          <a:bodyPr anchor="ctr" anchorCtr="0"/>
          <a:lstStyle>
            <a:lvl1pPr algn="ctr">
              <a:defRPr sz="4000" b="0" i="1">
                <a:solidFill>
                  <a:srgbClr val="404040"/>
                </a:solidFill>
                <a:latin typeface="Georgia"/>
                <a:cs typeface="Georgi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D798F-16C1-43CA-BA2F-C996D6B4D33D}" type="datetime1">
              <a:rPr lang="en-US" smtClean="0"/>
              <a:t>8/31/2016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224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53226-935F-4BD8-8627-74800BE6C8CD}" type="datetime1">
              <a:rPr lang="en-US" smtClean="0"/>
              <a:t>8/31/2016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764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CCF60-D683-4A90-984B-E2C5779D6208}" type="datetime1">
              <a:rPr lang="en-US" smtClean="0"/>
              <a:t>8/31/2016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907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solidFill>
                  <a:srgbClr val="40404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40404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8CA0-A5C5-42D6-B8ED-86A59E2DE92A}" type="datetime1">
              <a:rPr lang="en-US" smtClean="0"/>
              <a:t>8/31/2016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811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8505-2A29-444B-B0B3-DFDEF7383E43}" type="datetime1">
              <a:rPr lang="en-US" smtClean="0"/>
              <a:t>8/31/2016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956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40404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40404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02510-DCB4-4C51-BF09-0B39C50EF6BA}" type="datetime1">
              <a:rPr lang="en-US" smtClean="0"/>
              <a:t>8/31/2016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000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4250-D90C-470C-AE73-9FD00342D568}" type="datetime1">
              <a:rPr lang="en-US" smtClean="0"/>
              <a:t>8/31/2016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567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097" y="171629"/>
            <a:ext cx="7334095" cy="926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3137" y="1825625"/>
            <a:ext cx="825221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404040"/>
                </a:solidFill>
              </a:defRPr>
            </a:lvl1pPr>
          </a:lstStyle>
          <a:p>
            <a:fld id="{F8776101-65B3-45F7-B860-6CD27F2B0C40}" type="datetime1">
              <a:rPr lang="en-US" smtClean="0"/>
              <a:pPr/>
              <a:t>8/31/2016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40404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404040"/>
                </a:solidFill>
              </a:defRPr>
            </a:lvl1pPr>
          </a:lstStyle>
          <a:p>
            <a:fld id="{4F453218-BA7F-4ACD-8ECB-C9DA0D2867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-1" y="6356351"/>
            <a:ext cx="9144001" cy="457200"/>
          </a:xfrm>
          <a:prstGeom prst="rect">
            <a:avLst/>
          </a:prstGeom>
          <a:solidFill>
            <a:srgbClr val="629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900" b="0" i="0" kern="1200" dirty="0">
              <a:solidFill>
                <a:schemeClr val="lt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© 2016, Incyte Corporation. All rights reserved</a:t>
            </a:r>
            <a:r>
              <a:rPr lang="en-US" sz="900" b="0" i="0" kern="1200" dirty="0">
                <a:solidFill>
                  <a:schemeClr val="lt1"/>
                </a:solidFill>
                <a:effectLst/>
                <a:latin typeface="+mj-lt"/>
                <a:ea typeface="+mn-ea"/>
                <a:cs typeface="+mn-cs"/>
              </a:rPr>
              <a:t>.</a:t>
            </a:r>
            <a:endParaRPr lang="en-US" sz="900" b="0" dirty="0">
              <a:latin typeface="+mj-lt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rgbClr val="4A66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125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4" r:id="rId2"/>
    <p:sldLayoutId id="2147483672" r:id="rId3"/>
    <p:sldLayoutId id="2147483673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rgbClr val="404040"/>
          </a:solidFill>
          <a:latin typeface="Arial"/>
          <a:ea typeface="+mj-ea"/>
          <a:cs typeface="Arial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rgbClr val="4A66AC"/>
        </a:buClr>
        <a:buFont typeface="Arial" panose="020B0604020202020204" pitchFamily="34" charset="0"/>
        <a:buChar char="•"/>
        <a:defRPr sz="2000" kern="1200">
          <a:solidFill>
            <a:srgbClr val="404040"/>
          </a:solidFill>
          <a:latin typeface="Arial"/>
          <a:ea typeface="+mn-ea"/>
          <a:cs typeface="Arial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rgbClr val="4A66AC"/>
        </a:buClr>
        <a:buFont typeface="Arial" panose="020B0604020202020204" pitchFamily="34" charset="0"/>
        <a:buChar char="•"/>
        <a:defRPr sz="2000" kern="1200">
          <a:solidFill>
            <a:srgbClr val="404040"/>
          </a:solidFill>
          <a:latin typeface="Arial"/>
          <a:ea typeface="+mn-ea"/>
          <a:cs typeface="Arial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rgbClr val="4A66AC"/>
        </a:buClr>
        <a:buFont typeface="Arial" panose="020B0604020202020204" pitchFamily="34" charset="0"/>
        <a:buChar char="•"/>
        <a:defRPr sz="1800" kern="1200">
          <a:solidFill>
            <a:srgbClr val="404040"/>
          </a:solidFill>
          <a:latin typeface="Arial"/>
          <a:ea typeface="+mn-ea"/>
          <a:cs typeface="Arial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rgbClr val="4A66AC"/>
        </a:buClr>
        <a:buFont typeface="Arial" panose="020B0604020202020204" pitchFamily="34" charset="0"/>
        <a:buChar char="•"/>
        <a:defRPr sz="1800" kern="1200">
          <a:solidFill>
            <a:srgbClr val="404040"/>
          </a:solidFill>
          <a:latin typeface="Arial"/>
          <a:ea typeface="+mn-ea"/>
          <a:cs typeface="Arial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rgbClr val="4A66AC"/>
        </a:buClr>
        <a:buFont typeface="Arial" panose="020B0604020202020204" pitchFamily="34" charset="0"/>
        <a:buChar char="•"/>
        <a:defRPr sz="1800" kern="1200">
          <a:solidFill>
            <a:srgbClr val="404040"/>
          </a:solidFill>
          <a:latin typeface="Arial"/>
          <a:ea typeface="+mn-ea"/>
          <a:cs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emf"/><Relationship Id="rId4" Type="http://schemas.openxmlformats.org/officeDocument/2006/relationships/image" Target="../media/image2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36.png"/><Relationship Id="rId4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arediseases.org/" TargetMode="External"/><Relationship Id="rId3" Type="http://schemas.openxmlformats.org/officeDocument/2006/relationships/hyperlink" Target="http://www.mpnresearchfoundation.org/" TargetMode="External"/><Relationship Id="rId7" Type="http://schemas.openxmlformats.org/officeDocument/2006/relationships/hyperlink" Target="http://www.lls.org/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cancercupportcommunity.org/" TargetMode="External"/><Relationship Id="rId5" Type="http://schemas.openxmlformats.org/officeDocument/2006/relationships/hyperlink" Target="http://www.cancercare.org/" TargetMode="External"/><Relationship Id="rId4" Type="http://schemas.openxmlformats.org/officeDocument/2006/relationships/hyperlink" Target="http://www.mpninfo.org/" TargetMode="Externa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ebmd.com/" TargetMode="External"/><Relationship Id="rId3" Type="http://schemas.openxmlformats.org/officeDocument/2006/relationships/hyperlink" Target="http://www.mpnadvocacy.com/" TargetMode="External"/><Relationship Id="rId7" Type="http://schemas.openxmlformats.org/officeDocument/2006/relationships/hyperlink" Target="http://www.mayoclinic.org/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patientpower.info/" TargetMode="External"/><Relationship Id="rId5" Type="http://schemas.openxmlformats.org/officeDocument/2006/relationships/hyperlink" Target="http://www.news.cancerconnect.com/" TargetMode="External"/><Relationship Id="rId4" Type="http://schemas.openxmlformats.org/officeDocument/2006/relationships/hyperlink" Target="http://www.voicesofmpn.com/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nfoundation.org/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needymeds.org/" TargetMode="External"/><Relationship Id="rId5" Type="http://schemas.openxmlformats.org/officeDocument/2006/relationships/hyperlink" Target="http://www.raredisease.org/" TargetMode="External"/><Relationship Id="rId4" Type="http://schemas.openxmlformats.org/officeDocument/2006/relationships/hyperlink" Target="http://www.gooddaysfromcdf.org/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2339245"/>
            <a:ext cx="9144000" cy="1001266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Understanding Myeloproliferative </a:t>
            </a:r>
            <a:br>
              <a:rPr lang="en-US" sz="3200" b="1" dirty="0"/>
            </a:br>
            <a:r>
              <a:rPr lang="en-US" sz="3200" b="1" dirty="0"/>
              <a:t>Neoplasms (MPNs)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1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30978" y="3533926"/>
            <a:ext cx="6860027" cy="45719"/>
          </a:xfrm>
          <a:prstGeom prst="rect">
            <a:avLst/>
          </a:prstGeom>
          <a:solidFill>
            <a:srgbClr val="8A8A8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22023" y="3806649"/>
            <a:ext cx="54999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404040"/>
                </a:solidFill>
                <a:latin typeface="Arial"/>
                <a:cs typeface="Arial"/>
              </a:rPr>
              <a:t>Polycythemia Vera, Essential Thrombocythemia, and Myelofibrosis</a:t>
            </a:r>
          </a:p>
        </p:txBody>
      </p:sp>
    </p:spTree>
    <p:extLst>
      <p:ext uri="{BB962C8B-B14F-4D97-AF65-F5344CB8AC3E}">
        <p14:creationId xmlns:p14="http://schemas.microsoft.com/office/powerpoint/2010/main" val="3067586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9515-AA6E-43E1-8247-D65D668D8B55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33144" y="3269568"/>
            <a:ext cx="4198205" cy="69017"/>
          </a:xfrm>
          <a:prstGeom prst="rect">
            <a:avLst/>
          </a:prstGeom>
          <a:solidFill>
            <a:srgbClr val="8A8A8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465899" y="2623237"/>
            <a:ext cx="5957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404040"/>
                </a:solidFill>
                <a:latin typeface="Arial"/>
                <a:cs typeface="Arial"/>
              </a:rPr>
              <a:t>The Origin of MPNs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678" y="1611390"/>
            <a:ext cx="4100322" cy="30752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1819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Blood Cells Develop in the Bone Marrow</a:t>
            </a:r>
            <a:endParaRPr lang="en-US" baseline="30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9515-AA6E-43E1-8247-D65D668D8B55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96863" y="5290785"/>
            <a:ext cx="530469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3D95C6"/>
                </a:solidFill>
                <a:latin typeface="Arial"/>
                <a:cs typeface="Arial"/>
              </a:rPr>
              <a:t>The cells created by your bone marrow need to be replaced every few days, weeks, or months.</a:t>
            </a:r>
          </a:p>
          <a:p>
            <a:endParaRPr lang="en-US" dirty="0">
              <a:solidFill>
                <a:srgbClr val="3D95C6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10294" y="1442881"/>
            <a:ext cx="3385259" cy="3670530"/>
          </a:xfrm>
          <a:prstGeom prst="rect">
            <a:avLst/>
          </a:prstGeom>
          <a:solidFill>
            <a:srgbClr val="E1E1DF"/>
          </a:solidFill>
          <a:ln>
            <a:solidFill>
              <a:srgbClr val="E1E1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6492505" y="2892418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404040"/>
                </a:solidFill>
                <a:latin typeface="Arial"/>
                <a:cs typeface="Arial"/>
              </a:rPr>
              <a:t>White blood </a:t>
            </a:r>
            <a:br>
              <a:rPr lang="en-US" sz="1400" dirty="0">
                <a:solidFill>
                  <a:srgbClr val="404040"/>
                </a:solidFill>
                <a:latin typeface="Arial"/>
                <a:cs typeface="Arial"/>
              </a:rPr>
            </a:br>
            <a:r>
              <a:rPr lang="en-US" sz="1400" dirty="0">
                <a:solidFill>
                  <a:srgbClr val="404040"/>
                </a:solidFill>
                <a:latin typeface="Arial"/>
                <a:cs typeface="Arial"/>
              </a:rPr>
              <a:t>cells (leukocytes)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544345" y="181464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404040"/>
                </a:solidFill>
                <a:latin typeface="Arial"/>
                <a:cs typeface="Arial"/>
              </a:rPr>
              <a:t>Red blood </a:t>
            </a:r>
            <a:br>
              <a:rPr lang="en-US" sz="1400" dirty="0">
                <a:solidFill>
                  <a:srgbClr val="404040"/>
                </a:solidFill>
                <a:latin typeface="Arial"/>
                <a:cs typeface="Arial"/>
              </a:rPr>
            </a:br>
            <a:r>
              <a:rPr lang="en-US" sz="1400" dirty="0">
                <a:solidFill>
                  <a:srgbClr val="404040"/>
                </a:solidFill>
                <a:latin typeface="Arial"/>
                <a:cs typeface="Arial"/>
              </a:rPr>
              <a:t>cells (erythrocytes)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474096" y="4199805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404040"/>
                </a:solidFill>
                <a:latin typeface="Arial"/>
                <a:cs typeface="Arial"/>
              </a:rPr>
              <a:t>Platelets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296012" y="3238645"/>
            <a:ext cx="1293062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404040"/>
                </a:solidFill>
                <a:latin typeface="Arial"/>
                <a:cs typeface="Arial"/>
              </a:rPr>
              <a:t>Blood stem cells are located in bone marrow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01062" y="1428836"/>
            <a:ext cx="8371708" cy="3693497"/>
          </a:xfrm>
          <a:prstGeom prst="rect">
            <a:avLst/>
          </a:prstGeom>
          <a:noFill/>
          <a:ln w="19050" cmpd="sng"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46" t="11595" r="17580" b="73953"/>
          <a:stretch/>
        </p:blipFill>
        <p:spPr>
          <a:xfrm rot="581881">
            <a:off x="4989307" y="1718346"/>
            <a:ext cx="700543" cy="6486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71" t="41753" r="12408" b="37842"/>
          <a:stretch/>
        </p:blipFill>
        <p:spPr>
          <a:xfrm rot="3699825">
            <a:off x="5135648" y="2909731"/>
            <a:ext cx="622450" cy="53702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88" t="69203" r="16907" b="11981"/>
          <a:stretch/>
        </p:blipFill>
        <p:spPr>
          <a:xfrm rot="10324310">
            <a:off x="5160361" y="3988642"/>
            <a:ext cx="573024" cy="633984"/>
          </a:xfrm>
          <a:prstGeom prst="rect">
            <a:avLst/>
          </a:prstGeom>
        </p:spPr>
      </p:pic>
      <p:sp useBgFill="1">
        <p:nvSpPr>
          <p:cNvPr id="27" name="Oval 26"/>
          <p:cNvSpPr/>
          <p:nvPr/>
        </p:nvSpPr>
        <p:spPr>
          <a:xfrm>
            <a:off x="5602322" y="3192638"/>
            <a:ext cx="191510" cy="32736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30"/>
          <a:stretch/>
        </p:blipFill>
        <p:spPr>
          <a:xfrm>
            <a:off x="717011" y="1755216"/>
            <a:ext cx="1579001" cy="2967372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634355" y="3334278"/>
            <a:ext cx="859965" cy="383802"/>
          </a:xfrm>
          <a:prstGeom prst="ellipse">
            <a:avLst/>
          </a:prstGeom>
          <a:solidFill>
            <a:srgbClr val="E1E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1891397" y="2108783"/>
            <a:ext cx="595687" cy="314800"/>
          </a:xfrm>
          <a:prstGeom prst="ellipse">
            <a:avLst/>
          </a:prstGeom>
          <a:solidFill>
            <a:srgbClr val="E1E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2093650" y="2830406"/>
            <a:ext cx="416257" cy="383802"/>
          </a:xfrm>
          <a:prstGeom prst="ellipse">
            <a:avLst/>
          </a:prstGeom>
          <a:solidFill>
            <a:srgbClr val="E1E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545831" y="1962450"/>
            <a:ext cx="1043243" cy="1209379"/>
            <a:chOff x="2669775" y="2436867"/>
            <a:chExt cx="1043243" cy="120937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4" t="43556" r="59600" b="23733"/>
            <a:stretch/>
          </p:blipFill>
          <p:spPr>
            <a:xfrm>
              <a:off x="2669775" y="2628768"/>
              <a:ext cx="862207" cy="852936"/>
            </a:xfrm>
            <a:prstGeom prst="rect">
              <a:avLst/>
            </a:prstGeom>
          </p:spPr>
        </p:pic>
        <p:sp>
          <p:nvSpPr>
            <p:cNvPr id="31" name="Oval 30"/>
            <p:cNvSpPr/>
            <p:nvPr/>
          </p:nvSpPr>
          <p:spPr>
            <a:xfrm>
              <a:off x="3417482" y="2436867"/>
              <a:ext cx="295536" cy="383802"/>
            </a:xfrm>
            <a:prstGeom prst="ellipse">
              <a:avLst/>
            </a:prstGeom>
            <a:solidFill>
              <a:srgbClr val="E1E1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3415502" y="3262444"/>
              <a:ext cx="295536" cy="383802"/>
            </a:xfrm>
            <a:prstGeom prst="ellipse">
              <a:avLst/>
            </a:prstGeom>
            <a:solidFill>
              <a:srgbClr val="E1E1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705" y="5985177"/>
            <a:ext cx="85353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National Cancer Institute. Chronic Myeloproliferative Neoplasms Treatment (PDQ®) Patient Version. National Cancer Institute web site. http://www.cancer.gov/cancertopics/pdq/treatment/myeloproliferative/Patient. Updated November 11, 2014. Accessed March 11, 2015.</a:t>
            </a:r>
            <a:endParaRPr lang="en-US" sz="8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28084" y="5122333"/>
            <a:ext cx="37638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chemeClr val="accent1">
                    <a:lumMod val="75000"/>
                  </a:schemeClr>
                </a:solidFill>
              </a:rPr>
              <a:t>The website of the National Cancer Institute (http://www.cancer.gov).</a:t>
            </a:r>
          </a:p>
        </p:txBody>
      </p:sp>
    </p:spTree>
    <p:extLst>
      <p:ext uri="{BB962C8B-B14F-4D97-AF65-F5344CB8AC3E}">
        <p14:creationId xmlns:p14="http://schemas.microsoft.com/office/powerpoint/2010/main" val="1874915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410294" y="1442880"/>
            <a:ext cx="3385259" cy="3575873"/>
          </a:xfrm>
          <a:prstGeom prst="rect">
            <a:avLst/>
          </a:prstGeom>
          <a:solidFill>
            <a:srgbClr val="E1E1DF"/>
          </a:solidFill>
          <a:ln>
            <a:solidFill>
              <a:srgbClr val="E1E1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097" y="171629"/>
            <a:ext cx="8520255" cy="92679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In MPNs, Blood Stem Cells Function Abnormally</a:t>
            </a:r>
          </a:p>
        </p:txBody>
      </p:sp>
      <p:sp>
        <p:nvSpPr>
          <p:cNvPr id="116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D8B2-D143-4A8E-9F14-75A1C1108B07}" type="slidenum">
              <a:rPr lang="en-US" smtClean="0"/>
              <a:t>12</a:t>
            </a:fld>
            <a:endParaRPr lang="en-US" dirty="0"/>
          </a:p>
        </p:txBody>
      </p:sp>
      <p:sp>
        <p:nvSpPr>
          <p:cNvPr id="122" name="TextBox 121"/>
          <p:cNvSpPr txBox="1"/>
          <p:nvPr/>
        </p:nvSpPr>
        <p:spPr>
          <a:xfrm>
            <a:off x="6492505" y="2892406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White blood </a:t>
            </a:r>
            <a:b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cells (leukocytes)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6544345" y="1687639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Red blood </a:t>
            </a:r>
            <a:b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cells (erythrocytes)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6474096" y="4210376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Platelets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62325" y="5198259"/>
            <a:ext cx="54238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3D95C6"/>
                </a:solidFill>
                <a:latin typeface="Arial"/>
                <a:cs typeface="Arial"/>
              </a:rPr>
              <a:t>Changes to blood stem cells lead to</a:t>
            </a:r>
            <a:endParaRPr lang="en-US" sz="1400" i="1" baseline="30000" dirty="0">
              <a:solidFill>
                <a:srgbClr val="3D95C6"/>
              </a:solidFill>
              <a:latin typeface="Arial"/>
              <a:cs typeface="Arial"/>
            </a:endParaRPr>
          </a:p>
          <a:p>
            <a:pPr marL="742950" lvl="1" indent="-285750">
              <a:buClr>
                <a:srgbClr val="3D95C6"/>
              </a:buClr>
              <a:buFont typeface="Arial"/>
              <a:buChar char="•"/>
            </a:pPr>
            <a:r>
              <a:rPr lang="en-US" sz="1400" i="1" dirty="0">
                <a:solidFill>
                  <a:srgbClr val="3D95C6"/>
                </a:solidFill>
                <a:latin typeface="Arial"/>
                <a:cs typeface="Arial"/>
              </a:rPr>
              <a:t>Overproduction of one or more blood cell types </a:t>
            </a:r>
          </a:p>
          <a:p>
            <a:pPr marL="742950" lvl="1" indent="-285750">
              <a:buClr>
                <a:srgbClr val="3D95C6"/>
              </a:buClr>
              <a:buFont typeface="Arial"/>
              <a:buChar char="•"/>
            </a:pPr>
            <a:r>
              <a:rPr lang="en-US" sz="1400" i="1" dirty="0">
                <a:solidFill>
                  <a:srgbClr val="3D95C6"/>
                </a:solidFill>
                <a:latin typeface="Arial"/>
                <a:cs typeface="Arial"/>
              </a:rPr>
              <a:t>Improper overall balance in production of blood cell types </a:t>
            </a:r>
          </a:p>
          <a:p>
            <a:endParaRPr lang="en-US" dirty="0">
              <a:solidFill>
                <a:srgbClr val="3D95C6"/>
              </a:solidFill>
            </a:endParaRPr>
          </a:p>
        </p:txBody>
      </p:sp>
      <p:sp useBgFill="1">
        <p:nvSpPr>
          <p:cNvPr id="61" name="Oval 60"/>
          <p:cNvSpPr/>
          <p:nvPr/>
        </p:nvSpPr>
        <p:spPr>
          <a:xfrm>
            <a:off x="5190444" y="2703540"/>
            <a:ext cx="378929" cy="36285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4388091" y="2751782"/>
            <a:ext cx="1517409" cy="915992"/>
            <a:chOff x="4314010" y="2995194"/>
            <a:chExt cx="2196668" cy="1326030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32" t="41753" r="14550" b="37842"/>
            <a:stretch/>
          </p:blipFill>
          <p:spPr>
            <a:xfrm rot="3257488">
              <a:off x="4679284" y="3638238"/>
              <a:ext cx="655235" cy="537028"/>
            </a:xfrm>
            <a:prstGeom prst="rect">
              <a:avLst/>
            </a:prstGeom>
          </p:spPr>
        </p:pic>
        <p:grpSp>
          <p:nvGrpSpPr>
            <p:cNvPr id="55" name="Group 54"/>
            <p:cNvGrpSpPr/>
            <p:nvPr/>
          </p:nvGrpSpPr>
          <p:grpSpPr>
            <a:xfrm rot="3257488">
              <a:off x="5845463" y="3656009"/>
              <a:ext cx="700374" cy="630056"/>
              <a:chOff x="4727337" y="3097284"/>
              <a:chExt cx="700374" cy="630056"/>
            </a:xfrm>
          </p:grpSpPr>
          <p:sp useBgFill="1">
            <p:nvSpPr>
              <p:cNvPr id="57" name="Oval 56"/>
              <p:cNvSpPr/>
              <p:nvPr/>
            </p:nvSpPr>
            <p:spPr>
              <a:xfrm>
                <a:off x="5048782" y="3097284"/>
                <a:ext cx="378929" cy="362858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775" t="41146" r="12408" b="37842"/>
              <a:stretch/>
            </p:blipFill>
            <p:spPr>
              <a:xfrm>
                <a:off x="4727337" y="3174338"/>
                <a:ext cx="619008" cy="553002"/>
              </a:xfrm>
              <a:prstGeom prst="rect">
                <a:avLst/>
              </a:prstGeom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4314010" y="3097284"/>
              <a:ext cx="1113701" cy="617096"/>
              <a:chOff x="4314010" y="3097284"/>
              <a:chExt cx="1113701" cy="617096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532" t="41753" r="12408" b="37842"/>
              <a:stretch/>
            </p:blipFill>
            <p:spPr>
              <a:xfrm>
                <a:off x="4576930" y="3177352"/>
                <a:ext cx="725715" cy="537028"/>
              </a:xfrm>
              <a:prstGeom prst="rect">
                <a:avLst/>
              </a:prstGeom>
            </p:spPr>
          </p:pic>
          <p:sp useBgFill="1">
            <p:nvSpPr>
              <p:cNvPr id="39" name="Oval 38"/>
              <p:cNvSpPr/>
              <p:nvPr/>
            </p:nvSpPr>
            <p:spPr>
              <a:xfrm>
                <a:off x="4314010" y="3150992"/>
                <a:ext cx="378929" cy="362858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 useBgFill="1">
            <p:nvSpPr>
              <p:cNvPr id="40" name="Oval 39"/>
              <p:cNvSpPr/>
              <p:nvPr/>
            </p:nvSpPr>
            <p:spPr>
              <a:xfrm>
                <a:off x="5048782" y="3097284"/>
                <a:ext cx="378929" cy="362858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71" t="41753" r="12408" b="37842"/>
            <a:stretch/>
          </p:blipFill>
          <p:spPr>
            <a:xfrm rot="3699825">
              <a:off x="5135648" y="3037905"/>
              <a:ext cx="622450" cy="537028"/>
            </a:xfrm>
            <a:prstGeom prst="rect">
              <a:avLst/>
            </a:prstGeom>
          </p:spPr>
        </p:pic>
        <p:sp useBgFill="1">
          <p:nvSpPr>
            <p:cNvPr id="59" name="Oval 58"/>
            <p:cNvSpPr/>
            <p:nvPr/>
          </p:nvSpPr>
          <p:spPr>
            <a:xfrm>
              <a:off x="5190445" y="3906752"/>
              <a:ext cx="378929" cy="3628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 useBgFill="1">
          <p:nvSpPr>
            <p:cNvPr id="60" name="Oval 59"/>
            <p:cNvSpPr/>
            <p:nvPr/>
          </p:nvSpPr>
          <p:spPr>
            <a:xfrm>
              <a:off x="5409454" y="3618183"/>
              <a:ext cx="378929" cy="3628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80" t="41753" r="14720" b="37842"/>
            <a:stretch/>
          </p:blipFill>
          <p:spPr>
            <a:xfrm>
              <a:off x="5227216" y="3658105"/>
              <a:ext cx="546100" cy="537028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79" t="41753" r="12408" b="37842"/>
            <a:stretch/>
          </p:blipFill>
          <p:spPr>
            <a:xfrm rot="16750670">
              <a:off x="5523344" y="3153714"/>
              <a:ext cx="618886" cy="537028"/>
            </a:xfrm>
            <a:prstGeom prst="rect">
              <a:avLst/>
            </a:prstGeom>
          </p:spPr>
        </p:pic>
        <p:sp useBgFill="1">
          <p:nvSpPr>
            <p:cNvPr id="62" name="Oval 61"/>
            <p:cNvSpPr/>
            <p:nvPr/>
          </p:nvSpPr>
          <p:spPr>
            <a:xfrm>
              <a:off x="5596874" y="3616309"/>
              <a:ext cx="191510" cy="27055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 useBgFill="1">
          <p:nvSpPr>
            <p:cNvPr id="63" name="Oval 62"/>
            <p:cNvSpPr/>
            <p:nvPr/>
          </p:nvSpPr>
          <p:spPr>
            <a:xfrm>
              <a:off x="5672050" y="3025457"/>
              <a:ext cx="191510" cy="27055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 useBgFill="1">
          <p:nvSpPr>
            <p:cNvPr id="65" name="Oval 64"/>
            <p:cNvSpPr/>
            <p:nvPr/>
          </p:nvSpPr>
          <p:spPr>
            <a:xfrm>
              <a:off x="6279433" y="3973239"/>
              <a:ext cx="191510" cy="27055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 rot="581881">
            <a:off x="4580971" y="1361849"/>
            <a:ext cx="1103676" cy="1162934"/>
            <a:chOff x="4882415" y="1348398"/>
            <a:chExt cx="1575535" cy="1660129"/>
          </a:xfrm>
        </p:grpSpPr>
        <p:grpSp>
          <p:nvGrpSpPr>
            <p:cNvPr id="10" name="Group 9"/>
            <p:cNvGrpSpPr/>
            <p:nvPr/>
          </p:nvGrpSpPr>
          <p:grpSpPr>
            <a:xfrm>
              <a:off x="4882415" y="1479127"/>
              <a:ext cx="1575535" cy="1469175"/>
              <a:chOff x="8447594" y="1132822"/>
              <a:chExt cx="2307492" cy="2136853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846" t="11595" r="21683" b="73953"/>
              <a:stretch/>
            </p:blipFill>
            <p:spPr>
              <a:xfrm rot="189194">
                <a:off x="8447594" y="1703596"/>
                <a:ext cx="691186" cy="943428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846" t="11595" r="16280" b="73953"/>
              <a:stretch/>
            </p:blipFill>
            <p:spPr>
              <a:xfrm>
                <a:off x="8811690" y="1576526"/>
                <a:ext cx="1132114" cy="943428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846" t="11595" r="16280" b="73953"/>
              <a:stretch/>
            </p:blipFill>
            <p:spPr>
              <a:xfrm>
                <a:off x="8911322" y="2326247"/>
                <a:ext cx="1132114" cy="943428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846" t="11595" r="17132" b="73953"/>
              <a:stretch/>
            </p:blipFill>
            <p:spPr>
              <a:xfrm>
                <a:off x="9692439" y="1866146"/>
                <a:ext cx="1062647" cy="943428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846" t="11595" r="17479" b="73953"/>
              <a:stretch/>
            </p:blipFill>
            <p:spPr>
              <a:xfrm>
                <a:off x="9604729" y="1132822"/>
                <a:ext cx="1034243" cy="943428"/>
              </a:xfrm>
              <a:prstGeom prst="rect">
                <a:avLst/>
              </a:prstGeom>
            </p:spPr>
          </p:pic>
        </p:grpSp>
        <p:sp useBgFill="1">
          <p:nvSpPr>
            <p:cNvPr id="12" name="Oval 11"/>
            <p:cNvSpPr/>
            <p:nvPr/>
          </p:nvSpPr>
          <p:spPr>
            <a:xfrm>
              <a:off x="5972041" y="1348398"/>
              <a:ext cx="378929" cy="3628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 useBgFill="1">
          <p:nvSpPr>
            <p:cNvPr id="36" name="Oval 35"/>
            <p:cNvSpPr/>
            <p:nvPr/>
          </p:nvSpPr>
          <p:spPr>
            <a:xfrm>
              <a:off x="5227211" y="2645669"/>
              <a:ext cx="378929" cy="3628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88" t="69203" r="16907" b="11981"/>
          <a:stretch/>
        </p:blipFill>
        <p:spPr>
          <a:xfrm rot="10324310">
            <a:off x="5400921" y="3964238"/>
            <a:ext cx="429630" cy="47533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747748" y="4013031"/>
            <a:ext cx="1231835" cy="822062"/>
            <a:chOff x="4843128" y="4445685"/>
            <a:chExt cx="1710202" cy="114129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88" t="69203" r="16907" b="11981"/>
            <a:stretch/>
          </p:blipFill>
          <p:spPr>
            <a:xfrm>
              <a:off x="4843128" y="4550308"/>
              <a:ext cx="573024" cy="633984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88" t="69203" r="16907" b="11981"/>
            <a:stretch/>
          </p:blipFill>
          <p:spPr>
            <a:xfrm>
              <a:off x="5268461" y="4445685"/>
              <a:ext cx="573024" cy="633984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88" t="69203" r="16907" b="11981"/>
            <a:stretch/>
          </p:blipFill>
          <p:spPr>
            <a:xfrm rot="15281641">
              <a:off x="5094082" y="4920053"/>
              <a:ext cx="573024" cy="633984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88" t="69203" r="16907" b="11981"/>
            <a:stretch/>
          </p:blipFill>
          <p:spPr>
            <a:xfrm>
              <a:off x="5980306" y="4915524"/>
              <a:ext cx="573024" cy="633984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88" t="69203" r="16907" b="11981"/>
            <a:stretch/>
          </p:blipFill>
          <p:spPr>
            <a:xfrm>
              <a:off x="5599778" y="4953000"/>
              <a:ext cx="573024" cy="633984"/>
            </a:xfrm>
            <a:prstGeom prst="rect">
              <a:avLst/>
            </a:prstGeom>
          </p:spPr>
        </p:pic>
      </p:grpSp>
      <p:sp>
        <p:nvSpPr>
          <p:cNvPr id="64" name="Rectangle 63"/>
          <p:cNvSpPr/>
          <p:nvPr/>
        </p:nvSpPr>
        <p:spPr>
          <a:xfrm>
            <a:off x="401062" y="1428836"/>
            <a:ext cx="8371708" cy="3598247"/>
          </a:xfrm>
          <a:prstGeom prst="rect">
            <a:avLst/>
          </a:prstGeom>
          <a:noFill/>
          <a:ln w="19050" cmpd="sng"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2296012" y="3312728"/>
            <a:ext cx="1293062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Blood stem cells are located in bone marrow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30"/>
          <a:stretch/>
        </p:blipFill>
        <p:spPr>
          <a:xfrm>
            <a:off x="717011" y="1829299"/>
            <a:ext cx="1579001" cy="2967372"/>
          </a:xfrm>
          <a:prstGeom prst="rect">
            <a:avLst/>
          </a:prstGeom>
        </p:spPr>
      </p:pic>
      <p:sp>
        <p:nvSpPr>
          <p:cNvPr id="75" name="Oval 74"/>
          <p:cNvSpPr/>
          <p:nvPr/>
        </p:nvSpPr>
        <p:spPr>
          <a:xfrm>
            <a:off x="634355" y="3048528"/>
            <a:ext cx="859965" cy="383802"/>
          </a:xfrm>
          <a:prstGeom prst="ellipse">
            <a:avLst/>
          </a:prstGeom>
          <a:solidFill>
            <a:srgbClr val="E1E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Oval 75"/>
          <p:cNvSpPr/>
          <p:nvPr/>
        </p:nvSpPr>
        <p:spPr>
          <a:xfrm>
            <a:off x="1838480" y="2151117"/>
            <a:ext cx="859965" cy="383802"/>
          </a:xfrm>
          <a:prstGeom prst="ellipse">
            <a:avLst/>
          </a:prstGeom>
          <a:solidFill>
            <a:srgbClr val="E1E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Oval 76"/>
          <p:cNvSpPr/>
          <p:nvPr/>
        </p:nvSpPr>
        <p:spPr>
          <a:xfrm>
            <a:off x="2072483" y="2883323"/>
            <a:ext cx="416257" cy="383802"/>
          </a:xfrm>
          <a:prstGeom prst="ellipse">
            <a:avLst/>
          </a:prstGeom>
          <a:solidFill>
            <a:srgbClr val="E1E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8" name="Group 77"/>
          <p:cNvGrpSpPr/>
          <p:nvPr/>
        </p:nvGrpSpPr>
        <p:grpSpPr>
          <a:xfrm>
            <a:off x="2545831" y="2036533"/>
            <a:ext cx="1043243" cy="1209379"/>
            <a:chOff x="2669775" y="2436867"/>
            <a:chExt cx="1043243" cy="1209379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4" t="43556" r="59600" b="23733"/>
            <a:stretch/>
          </p:blipFill>
          <p:spPr>
            <a:xfrm>
              <a:off x="2669775" y="2628768"/>
              <a:ext cx="862207" cy="852936"/>
            </a:xfrm>
            <a:prstGeom prst="rect">
              <a:avLst/>
            </a:prstGeom>
          </p:spPr>
        </p:pic>
        <p:sp>
          <p:nvSpPr>
            <p:cNvPr id="80" name="Oval 79"/>
            <p:cNvSpPr/>
            <p:nvPr/>
          </p:nvSpPr>
          <p:spPr>
            <a:xfrm>
              <a:off x="3417482" y="2436867"/>
              <a:ext cx="295536" cy="383802"/>
            </a:xfrm>
            <a:prstGeom prst="ellipse">
              <a:avLst/>
            </a:prstGeom>
            <a:solidFill>
              <a:srgbClr val="E1E1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Oval 80"/>
            <p:cNvSpPr/>
            <p:nvPr/>
          </p:nvSpPr>
          <p:spPr>
            <a:xfrm>
              <a:off x="3415502" y="3262444"/>
              <a:ext cx="295536" cy="383802"/>
            </a:xfrm>
            <a:prstGeom prst="ellipse">
              <a:avLst/>
            </a:prstGeom>
            <a:solidFill>
              <a:srgbClr val="E1E1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0" y="6112029"/>
            <a:ext cx="88843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MPN Education Foundation. MPNs. MPN Education Foundation web site. http://mpdinfo.org/mpns. Accessed March 11, 2015.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328084" y="5030893"/>
            <a:ext cx="37638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chemeClr val="accent1">
                    <a:lumMod val="75000"/>
                  </a:schemeClr>
                </a:solidFill>
              </a:rPr>
              <a:t>The website of the National Cancer Institute (http://www.cancer.gov).</a:t>
            </a:r>
          </a:p>
        </p:txBody>
      </p:sp>
    </p:spTree>
    <p:extLst>
      <p:ext uri="{BB962C8B-B14F-4D97-AF65-F5344CB8AC3E}">
        <p14:creationId xmlns:p14="http://schemas.microsoft.com/office/powerpoint/2010/main" val="2299341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1288" y="927478"/>
            <a:ext cx="6605016" cy="2387600"/>
          </a:xfrm>
        </p:spPr>
        <p:txBody>
          <a:bodyPr>
            <a:normAutofit/>
          </a:bodyPr>
          <a:lstStyle/>
          <a:p>
            <a:r>
              <a:rPr lang="en-US" sz="3600" dirty="0"/>
              <a:t>The Genetics of MPNs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081465" y="3315078"/>
            <a:ext cx="4889155" cy="89859"/>
          </a:xfrm>
          <a:prstGeom prst="rect">
            <a:avLst/>
          </a:prstGeom>
          <a:solidFill>
            <a:srgbClr val="8A8A8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201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Mutations Are More Common As We Age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257800" y="1546027"/>
            <a:ext cx="3886200" cy="4351338"/>
          </a:xfrm>
        </p:spPr>
        <p:txBody>
          <a:bodyPr>
            <a:normAutofit/>
          </a:bodyPr>
          <a:lstStyle/>
          <a:p>
            <a:r>
              <a:rPr lang="en-US" sz="1600" dirty="0"/>
              <a:t>A gene mutation is a permanent alteration in the DNA sequence</a:t>
            </a:r>
            <a:r>
              <a:rPr lang="en-US" sz="1600" baseline="30000" dirty="0"/>
              <a:t>1</a:t>
            </a:r>
            <a:r>
              <a:rPr lang="en-US" sz="1600" dirty="0"/>
              <a:t> </a:t>
            </a:r>
          </a:p>
          <a:p>
            <a:pPr lvl="1"/>
            <a:r>
              <a:rPr lang="en-US" sz="1600" dirty="0"/>
              <a:t>Hereditary</a:t>
            </a:r>
          </a:p>
          <a:p>
            <a:pPr lvl="1"/>
            <a:r>
              <a:rPr lang="en-US" sz="1600" dirty="0"/>
              <a:t>Acquired/Somatic</a:t>
            </a:r>
          </a:p>
          <a:p>
            <a:r>
              <a:rPr lang="en-US" sz="1600" dirty="0"/>
              <a:t>The longer we live, the more </a:t>
            </a:r>
            <a:br>
              <a:rPr lang="en-US" sz="1600" dirty="0"/>
            </a:br>
            <a:r>
              <a:rPr lang="en-US" sz="1600" dirty="0"/>
              <a:t>exposure we have to things that can cause somatic mutations</a:t>
            </a:r>
            <a:r>
              <a:rPr lang="en-US" sz="1600" baseline="30000" dirty="0"/>
              <a:t>2</a:t>
            </a:r>
          </a:p>
          <a:p>
            <a:r>
              <a:rPr lang="en-US" sz="1600" dirty="0"/>
              <a:t>Mutations are not common in patients 40 and under, but the likelihood increases significantly after the </a:t>
            </a:r>
            <a:br>
              <a:rPr lang="en-US" sz="1600" dirty="0"/>
            </a:br>
            <a:r>
              <a:rPr lang="en-US" sz="1600" dirty="0"/>
              <a:t>age of 60</a:t>
            </a:r>
            <a:r>
              <a:rPr lang="en-US" sz="1600" baseline="30000" dirty="0"/>
              <a:t>3</a:t>
            </a: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750409"/>
            <a:ext cx="85153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1. National Institute of Health. What is a gene mutation and how do mutations occur? http://ghr.nlm.nih.gov/handbook/mutationsanddisorders/genemutation. Updated January 4, 2016. Accessed January 5, 2016. 2. Park I. MiSciWriters. The Relationship Between Cancer and Aging: Why It is Relevant. http://misciwriters.com/2015/09/29/the-relationship-between-cancer-and-aging-why-it-is-relevant. Accessed December 23, 2015. 3. Jaiswal S, et al. </a:t>
            </a:r>
            <a:r>
              <a:rPr lang="en-US" sz="800" i="1" dirty="0"/>
              <a:t>N Engl J Med</a:t>
            </a:r>
            <a:r>
              <a:rPr lang="en-US" sz="800" dirty="0"/>
              <a:t>. 2014;371:2488-2498.</a:t>
            </a:r>
          </a:p>
          <a:p>
            <a:endParaRPr lang="en-US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4203889"/>
              </p:ext>
            </p:extLst>
          </p:nvPr>
        </p:nvGraphicFramePr>
        <p:xfrm>
          <a:off x="660400" y="1485899"/>
          <a:ext cx="4368800" cy="3287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9" name="Straight Connector 8"/>
          <p:cNvCxnSpPr/>
          <p:nvPr/>
        </p:nvCxnSpPr>
        <p:spPr>
          <a:xfrm flipH="1">
            <a:off x="857250" y="1628775"/>
            <a:ext cx="2381" cy="30051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9492" y="5005347"/>
            <a:ext cx="4578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>
                <a:solidFill>
                  <a:schemeClr val="accent1">
                    <a:lumMod val="75000"/>
                  </a:schemeClr>
                </a:solidFill>
              </a:rPr>
              <a:t>From Jaiswal S, Fontanillas P, Flannick J, et al. Age-related clonal hematopoiesis associated with adverse outcomes. N Engl J Med. 2014;371:2488-2498. Copyright © 2014 Massachusetts Medical Society. Reprinted with permission from Massachusetts Medical Society.</a:t>
            </a:r>
          </a:p>
          <a:p>
            <a:endParaRPr lang="en-US" sz="8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54059" y="2836379"/>
            <a:ext cx="9017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5589" y="4658320"/>
            <a:ext cx="4507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20-29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12705" y="4658320"/>
            <a:ext cx="4507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30-39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40931" y="4658320"/>
            <a:ext cx="4507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40-49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96453" y="4658320"/>
            <a:ext cx="4507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50-59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17855" y="4658320"/>
            <a:ext cx="4507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60-69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66553" y="4658320"/>
            <a:ext cx="4507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70-79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94779" y="4658320"/>
            <a:ext cx="4507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80-89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09357" y="4658320"/>
            <a:ext cx="4507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90-99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10287" y="4658320"/>
            <a:ext cx="56618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100-108</a:t>
            </a:r>
          </a:p>
        </p:txBody>
      </p:sp>
    </p:spTree>
    <p:extLst>
      <p:ext uri="{BB962C8B-B14F-4D97-AF65-F5344CB8AC3E}">
        <p14:creationId xmlns:p14="http://schemas.microsoft.com/office/powerpoint/2010/main" val="408333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Genetic Mutations Associated With MPNs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4649" y="1131194"/>
            <a:ext cx="3886200" cy="4351338"/>
          </a:xfrm>
        </p:spPr>
        <p:txBody>
          <a:bodyPr>
            <a:normAutofit fontScale="62500" lnSpcReduction="20000"/>
          </a:bodyPr>
          <a:lstStyle/>
          <a:p>
            <a:pPr>
              <a:buFont typeface="Arial"/>
              <a:buChar char="•"/>
            </a:pPr>
            <a:r>
              <a:rPr lang="en-US" dirty="0"/>
              <a:t>Genetic mutations associated with MPNs affect the way cells communicate, also known as cell signaling</a:t>
            </a:r>
            <a:r>
              <a:rPr lang="en-US" baseline="30000" dirty="0"/>
              <a:t>1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Arial"/>
              <a:buChar char="•"/>
            </a:pPr>
            <a:r>
              <a:rPr lang="en-US" dirty="0"/>
              <a:t>Genetic mutations cause the JAK pathway to become overactive leading to</a:t>
            </a:r>
            <a:r>
              <a:rPr lang="en-US" baseline="30000" dirty="0"/>
              <a:t>1</a:t>
            </a:r>
          </a:p>
          <a:p>
            <a:pPr lvl="1">
              <a:buFont typeface="Arial"/>
              <a:buChar char="•"/>
            </a:pPr>
            <a:r>
              <a:rPr lang="en-US" dirty="0"/>
              <a:t>Overproduction of blood cells</a:t>
            </a:r>
          </a:p>
          <a:p>
            <a:pPr lvl="1">
              <a:buFont typeface="Arial"/>
              <a:buChar char="•"/>
            </a:pPr>
            <a:r>
              <a:rPr lang="en-US" dirty="0"/>
              <a:t>Disease-related signs</a:t>
            </a:r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r>
              <a:rPr lang="en-US" dirty="0"/>
              <a:t>All people with one of the 3 main Philadelphia chromosome-negative MPNs have an overactive JAK pathway</a:t>
            </a:r>
            <a:r>
              <a:rPr lang="en-US" baseline="30000" dirty="0"/>
              <a:t>1</a:t>
            </a:r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r>
              <a:rPr lang="en-US" dirty="0"/>
              <a:t>Mutated genes include</a:t>
            </a:r>
            <a:r>
              <a:rPr lang="en-US" baseline="30000" dirty="0"/>
              <a:t>2,3</a:t>
            </a:r>
          </a:p>
          <a:p>
            <a:pPr lvl="1">
              <a:buFont typeface="Arial"/>
              <a:buChar char="•"/>
            </a:pPr>
            <a:r>
              <a:rPr lang="en-US" i="1" dirty="0"/>
              <a:t>JAK2</a:t>
            </a:r>
            <a:r>
              <a:rPr lang="en-US" dirty="0"/>
              <a:t> (janus kinase 2)</a:t>
            </a:r>
          </a:p>
          <a:p>
            <a:pPr lvl="1">
              <a:buFont typeface="Arial"/>
              <a:buChar char="•"/>
            </a:pPr>
            <a:r>
              <a:rPr lang="en-US" i="1" dirty="0"/>
              <a:t>MPL </a:t>
            </a:r>
            <a:r>
              <a:rPr lang="en-US" dirty="0"/>
              <a:t>(thrombopoietin receptor)</a:t>
            </a:r>
          </a:p>
          <a:p>
            <a:pPr lvl="1">
              <a:buFont typeface="Arial"/>
              <a:buChar char="•"/>
            </a:pPr>
            <a:r>
              <a:rPr lang="en-US" i="1" dirty="0"/>
              <a:t>CALR</a:t>
            </a:r>
            <a:r>
              <a:rPr lang="en-US" dirty="0"/>
              <a:t> (calreticulin)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9515-AA6E-43E1-8247-D65D668D8B55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850375"/>
            <a:ext cx="89746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1. Vainchenker W, Delhommeau F, Constantinescu SN, Bernard OA. </a:t>
            </a:r>
            <a:r>
              <a:rPr lang="en-US" sz="800" i="1" dirty="0"/>
              <a:t>Blood</a:t>
            </a:r>
            <a:r>
              <a:rPr lang="en-US" sz="800" dirty="0"/>
              <a:t>. 2011;118:1723-1735. 2. Tefferi A. </a:t>
            </a:r>
            <a:r>
              <a:rPr lang="en-US" sz="800" i="1" dirty="0"/>
              <a:t>Am J Hematol</a:t>
            </a:r>
            <a:r>
              <a:rPr lang="en-US" sz="800" dirty="0"/>
              <a:t>. 2008; 83(6):491-497. 3. MPN Research Foundation. Learning about MPNs – PV, ET, PMF. MPN Research Foundation web site. http://www.mpnresearchfoundation.org/. Accessed March 11, 2015.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804" y="1792506"/>
            <a:ext cx="4279196" cy="27130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3918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374" y="85916"/>
            <a:ext cx="7334095" cy="926796"/>
          </a:xfrm>
        </p:spPr>
        <p:txBody>
          <a:bodyPr/>
          <a:lstStyle/>
          <a:p>
            <a:r>
              <a:rPr lang="en-US" dirty="0"/>
              <a:t>Common Acquired Mutations With MPNs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2618" y="4528219"/>
            <a:ext cx="8198945" cy="2260821"/>
          </a:xfrm>
        </p:spPr>
        <p:txBody>
          <a:bodyPr>
            <a:normAutofit/>
          </a:bodyPr>
          <a:lstStyle/>
          <a:p>
            <a:r>
              <a:rPr lang="en-US" sz="1550" dirty="0"/>
              <a:t>Almost every PV patient (97%) will have the </a:t>
            </a:r>
            <a:r>
              <a:rPr lang="en-US" sz="1550" i="1" dirty="0"/>
              <a:t>JAK2</a:t>
            </a:r>
            <a:r>
              <a:rPr lang="en-US" sz="1550" dirty="0"/>
              <a:t>V617F</a:t>
            </a:r>
            <a:r>
              <a:rPr lang="en-US" sz="1550" i="1" dirty="0"/>
              <a:t> </a:t>
            </a:r>
            <a:r>
              <a:rPr lang="en-US" sz="1550" dirty="0"/>
              <a:t>mutation, whereas it is present in 50% of ET and PMF patients</a:t>
            </a:r>
          </a:p>
          <a:p>
            <a:r>
              <a:rPr lang="en-US" sz="1550" dirty="0"/>
              <a:t>The </a:t>
            </a:r>
            <a:r>
              <a:rPr lang="en-US" sz="1550" i="1" dirty="0"/>
              <a:t>MPL</a:t>
            </a:r>
            <a:r>
              <a:rPr lang="en-US" sz="1550" dirty="0"/>
              <a:t> mutation is present in 4% to10% of ET and PMF patients</a:t>
            </a:r>
          </a:p>
          <a:p>
            <a:r>
              <a:rPr lang="en-US" sz="1550" dirty="0"/>
              <a:t>The </a:t>
            </a:r>
            <a:r>
              <a:rPr lang="en-US" sz="1550" i="1" dirty="0"/>
              <a:t>CALR</a:t>
            </a:r>
            <a:r>
              <a:rPr lang="en-US" sz="1550" dirty="0"/>
              <a:t> mutation is found in 73% of MPN patients without the </a:t>
            </a:r>
            <a:r>
              <a:rPr lang="en-US" sz="1550" i="1" dirty="0"/>
              <a:t>JAK2</a:t>
            </a:r>
            <a:r>
              <a:rPr lang="en-US" sz="1550" dirty="0"/>
              <a:t>V617F</a:t>
            </a:r>
            <a:r>
              <a:rPr lang="en-US" sz="1550" i="1" dirty="0"/>
              <a:t> </a:t>
            </a:r>
            <a:r>
              <a:rPr lang="en-US" sz="1550" dirty="0"/>
              <a:t>or </a:t>
            </a:r>
            <a:r>
              <a:rPr lang="en-US" sz="1550" i="1" dirty="0"/>
              <a:t>MPL</a:t>
            </a:r>
            <a:r>
              <a:rPr lang="en-US" sz="1550" dirty="0"/>
              <a:t> mutation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16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110129"/>
            <a:ext cx="76398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Nangalia J, Massie CE, Baxter EJ, </a:t>
            </a:r>
            <a:r>
              <a:rPr lang="en-US" sz="800" dirty="0"/>
              <a:t>et al. </a:t>
            </a:r>
            <a:r>
              <a:rPr lang="en-US" sz="800" i="1" dirty="0"/>
              <a:t>N Engl J Med</a:t>
            </a:r>
            <a:r>
              <a:rPr lang="en-US" sz="800" dirty="0"/>
              <a:t>. 2013;369:2391-2405.</a:t>
            </a:r>
          </a:p>
          <a:p>
            <a:endParaRPr lang="en-US" dirty="0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678617640"/>
              </p:ext>
            </p:extLst>
          </p:nvPr>
        </p:nvGraphicFramePr>
        <p:xfrm>
          <a:off x="241178" y="1094909"/>
          <a:ext cx="2981654" cy="2431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269441106"/>
              </p:ext>
            </p:extLst>
          </p:nvPr>
        </p:nvGraphicFramePr>
        <p:xfrm>
          <a:off x="3787852" y="1094909"/>
          <a:ext cx="4984165" cy="2845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187936543"/>
              </p:ext>
            </p:extLst>
          </p:nvPr>
        </p:nvGraphicFramePr>
        <p:xfrm>
          <a:off x="1194768" y="1094909"/>
          <a:ext cx="5988836" cy="3045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662537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2907"/>
            <a:ext cx="7334095" cy="926796"/>
          </a:xfrm>
        </p:spPr>
        <p:txBody>
          <a:bodyPr/>
          <a:lstStyle/>
          <a:p>
            <a:r>
              <a:rPr lang="en-US" dirty="0"/>
              <a:t>Other Mutations Linked to MPNs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6804" y="1282395"/>
            <a:ext cx="3674082" cy="4728432"/>
          </a:xfrm>
        </p:spPr>
        <p:txBody>
          <a:bodyPr/>
          <a:lstStyle/>
          <a:p>
            <a:r>
              <a:rPr lang="en-US" sz="1800" dirty="0"/>
              <a:t>Some patients with PV may be more likely to have the </a:t>
            </a:r>
            <a:r>
              <a:rPr lang="en-US" sz="1800" i="1" dirty="0"/>
              <a:t>TET2</a:t>
            </a:r>
            <a:r>
              <a:rPr lang="en-US" sz="1800" dirty="0"/>
              <a:t> and </a:t>
            </a:r>
            <a:r>
              <a:rPr lang="en-US" sz="1800" i="1" dirty="0"/>
              <a:t>JAK2</a:t>
            </a:r>
            <a:r>
              <a:rPr lang="en-US" sz="1800" dirty="0"/>
              <a:t> exon 12 mutations</a:t>
            </a:r>
          </a:p>
          <a:p>
            <a:r>
              <a:rPr lang="en-US" sz="1800" dirty="0"/>
              <a:t>Small numbers of PMF patients may have </a:t>
            </a:r>
            <a:r>
              <a:rPr lang="en-US" sz="1800" i="1" dirty="0"/>
              <a:t>ASXL1</a:t>
            </a:r>
            <a:r>
              <a:rPr lang="en-US" sz="1800" dirty="0"/>
              <a:t> and </a:t>
            </a:r>
            <a:r>
              <a:rPr lang="en-US" sz="1800" i="1" dirty="0"/>
              <a:t>EZH2</a:t>
            </a:r>
            <a:r>
              <a:rPr lang="en-US" sz="1800" dirty="0"/>
              <a:t> mutations present</a:t>
            </a:r>
          </a:p>
          <a:p>
            <a:r>
              <a:rPr lang="en-US" sz="1800" dirty="0"/>
              <a:t>ET patients may also have </a:t>
            </a:r>
            <a:r>
              <a:rPr lang="en-US" sz="1800" i="1" dirty="0"/>
              <a:t>DNMT3A</a:t>
            </a:r>
            <a:r>
              <a:rPr lang="en-US" sz="1800" dirty="0"/>
              <a:t> and </a:t>
            </a:r>
            <a:r>
              <a:rPr lang="en-US" sz="1800" i="1" dirty="0"/>
              <a:t>TET2</a:t>
            </a:r>
            <a:r>
              <a:rPr lang="en-US" sz="1800" dirty="0"/>
              <a:t> mutations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49839"/>
            <a:ext cx="2057400" cy="365125"/>
          </a:xfrm>
        </p:spPr>
        <p:txBody>
          <a:bodyPr/>
          <a:lstStyle/>
          <a:p>
            <a:fld id="{4F453218-BA7F-4ACD-8ECB-C9DA0D2867D7}" type="slidenum">
              <a:rPr lang="en-US" smtClean="0"/>
              <a:t>17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096229"/>
            <a:ext cx="796157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Lundberg P, Karow A, Nienhold R, et al. </a:t>
            </a:r>
            <a:r>
              <a:rPr lang="en-US" sz="800" i="1" dirty="0"/>
              <a:t>Blood</a:t>
            </a:r>
            <a:r>
              <a:rPr lang="en-US" sz="800" dirty="0"/>
              <a:t>. 2014; 123(14):2220-2228.</a:t>
            </a: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726767712"/>
              </p:ext>
            </p:extLst>
          </p:nvPr>
        </p:nvGraphicFramePr>
        <p:xfrm>
          <a:off x="4120895" y="1749249"/>
          <a:ext cx="4674110" cy="4189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Left Bracket 17"/>
          <p:cNvSpPr/>
          <p:nvPr/>
        </p:nvSpPr>
        <p:spPr>
          <a:xfrm rot="16200000">
            <a:off x="6796602" y="280854"/>
            <a:ext cx="45719" cy="3703143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577854" y="5900855"/>
            <a:ext cx="4515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>
                <a:solidFill>
                  <a:schemeClr val="accent1">
                    <a:lumMod val="75000"/>
                  </a:schemeClr>
                </a:solidFill>
              </a:rPr>
              <a:t>Republished with permission of American Society of Hematology, from Lundberg P, Karow A, Nienhold R, et al. Clonal evolution and clinical correlates of somatic mutations in myeloproliferative neoplasms. Blood. 2014;123(14):2220–2228; permission conveyed through Copyright Clearance Center, Inc.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28745" y="834233"/>
            <a:ext cx="2837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Number of MPN Patients With Mutation </a:t>
            </a:r>
          </a:p>
        </p:txBody>
      </p: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1430944559"/>
              </p:ext>
            </p:extLst>
          </p:nvPr>
        </p:nvGraphicFramePr>
        <p:xfrm>
          <a:off x="4515556" y="752387"/>
          <a:ext cx="4027410" cy="3534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54912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2406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Common Features of MPNs</a:t>
            </a:r>
          </a:p>
          <a:p>
            <a:pPr algn="ctr"/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52072" y="2973515"/>
            <a:ext cx="6003758" cy="82506"/>
          </a:xfrm>
          <a:prstGeom prst="rect">
            <a:avLst/>
          </a:prstGeom>
          <a:solidFill>
            <a:srgbClr val="8A8A8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302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Disease Progression in MPN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296" y="1018997"/>
            <a:ext cx="8409426" cy="24747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The 3 phases of MPN: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       -  Chronic, the early phase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       -  Accelerated, disease progression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       -  Leukemic, in which MPN transforms into leukemia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As MPN progresses through the phases, patients are more likely to have a higher number of chromosomal abnormalities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19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045202"/>
            <a:ext cx="76538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Klampfl T, Harutyunyan A, Berg T, </a:t>
            </a:r>
            <a:r>
              <a:rPr lang="en-US" sz="800" dirty="0"/>
              <a:t>et al. </a:t>
            </a:r>
            <a:r>
              <a:rPr lang="en-US" sz="800" i="1" dirty="0"/>
              <a:t>Blood</a:t>
            </a:r>
            <a:r>
              <a:rPr lang="en-US" sz="800" dirty="0"/>
              <a:t>. 2011;118(1):167-176.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60151" y="3228077"/>
            <a:ext cx="7749746" cy="2484790"/>
            <a:chOff x="760151" y="3228077"/>
            <a:chExt cx="7749746" cy="2484790"/>
          </a:xfrm>
        </p:grpSpPr>
        <p:pic>
          <p:nvPicPr>
            <p:cNvPr id="1028" name="Picture 4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06324" y="3232978"/>
              <a:ext cx="2057400" cy="20574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452497" y="3228077"/>
              <a:ext cx="2057400" cy="205740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xtLst/>
          </p:spPr>
        </p:pic>
        <p:sp>
          <p:nvSpPr>
            <p:cNvPr id="8" name="TextBox 7"/>
            <p:cNvSpPr txBox="1"/>
            <p:nvPr/>
          </p:nvSpPr>
          <p:spPr>
            <a:xfrm>
              <a:off x="3606324" y="5374313"/>
              <a:ext cx="205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Accelerated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60151" y="5339395"/>
              <a:ext cx="205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Chronic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452497" y="5350263"/>
              <a:ext cx="20573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Leukemic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3014959" y="4285123"/>
              <a:ext cx="42203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898837" y="4261678"/>
              <a:ext cx="42203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60151" y="3232978"/>
              <a:ext cx="2057400" cy="20574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681411" y="5697655"/>
            <a:ext cx="84327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>
                <a:solidFill>
                  <a:schemeClr val="accent1">
                    <a:lumMod val="75000"/>
                  </a:schemeClr>
                </a:solidFill>
              </a:rPr>
              <a:t>Republished with permission of American Society of Hematology, from Tefferi A, Guglielmelli, Larson DR, et al. Long-term survival and blast transformation in molecularly annotated essential thrombocythemia, polycythemia vera, and myelofibrosis. Blood. 2014;124(16):2507-2513; permission conveyed through Copyright Clearance Center, Inc.</a:t>
            </a:r>
          </a:p>
        </p:txBody>
      </p:sp>
    </p:spTree>
    <p:extLst>
      <p:ext uri="{BB962C8B-B14F-4D97-AF65-F5344CB8AC3E}">
        <p14:creationId xmlns:p14="http://schemas.microsoft.com/office/powerpoint/2010/main" val="2355869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482345" y="1145244"/>
            <a:ext cx="4227169" cy="46851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Pentagon 9"/>
          <p:cNvSpPr/>
          <p:nvPr/>
        </p:nvSpPr>
        <p:spPr>
          <a:xfrm>
            <a:off x="159993" y="1145244"/>
            <a:ext cx="4112462" cy="4685108"/>
          </a:xfrm>
          <a:custGeom>
            <a:avLst/>
            <a:gdLst>
              <a:gd name="connsiteX0" fmla="*/ 0 w 4819783"/>
              <a:gd name="connsiteY0" fmla="*/ 0 h 4746877"/>
              <a:gd name="connsiteX1" fmla="*/ 3484771 w 4819783"/>
              <a:gd name="connsiteY1" fmla="*/ 0 h 4746877"/>
              <a:gd name="connsiteX2" fmla="*/ 4819783 w 4819783"/>
              <a:gd name="connsiteY2" fmla="*/ 2373439 h 4746877"/>
              <a:gd name="connsiteX3" fmla="*/ 3484771 w 4819783"/>
              <a:gd name="connsiteY3" fmla="*/ 4746877 h 4746877"/>
              <a:gd name="connsiteX4" fmla="*/ 0 w 4819783"/>
              <a:gd name="connsiteY4" fmla="*/ 4746877 h 4746877"/>
              <a:gd name="connsiteX5" fmla="*/ 0 w 4819783"/>
              <a:gd name="connsiteY5" fmla="*/ 0 h 4746877"/>
              <a:gd name="connsiteX0" fmla="*/ 0 w 3484771"/>
              <a:gd name="connsiteY0" fmla="*/ 0 h 4746877"/>
              <a:gd name="connsiteX1" fmla="*/ 3484771 w 3484771"/>
              <a:gd name="connsiteY1" fmla="*/ 0 h 4746877"/>
              <a:gd name="connsiteX2" fmla="*/ 3479714 w 3484771"/>
              <a:gd name="connsiteY2" fmla="*/ 2389205 h 4746877"/>
              <a:gd name="connsiteX3" fmla="*/ 3484771 w 3484771"/>
              <a:gd name="connsiteY3" fmla="*/ 4746877 h 4746877"/>
              <a:gd name="connsiteX4" fmla="*/ 0 w 3484771"/>
              <a:gd name="connsiteY4" fmla="*/ 4746877 h 4746877"/>
              <a:gd name="connsiteX5" fmla="*/ 0 w 3484771"/>
              <a:gd name="connsiteY5" fmla="*/ 0 h 4746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84771" h="4746877">
                <a:moveTo>
                  <a:pt x="0" y="0"/>
                </a:moveTo>
                <a:lnTo>
                  <a:pt x="3484771" y="0"/>
                </a:lnTo>
                <a:cubicBezTo>
                  <a:pt x="3483085" y="796402"/>
                  <a:pt x="3481400" y="1592803"/>
                  <a:pt x="3479714" y="2389205"/>
                </a:cubicBezTo>
                <a:cubicBezTo>
                  <a:pt x="3481400" y="3175096"/>
                  <a:pt x="3483085" y="3960986"/>
                  <a:pt x="3484771" y="4746877"/>
                </a:cubicBezTo>
                <a:lnTo>
                  <a:pt x="0" y="4746877"/>
                </a:lnTo>
                <a:lnTo>
                  <a:pt x="0" y="0"/>
                </a:lnTo>
                <a:close/>
              </a:path>
            </a:pathLst>
          </a:custGeom>
          <a:solidFill>
            <a:srgbClr val="E1E1DF"/>
          </a:solidFill>
          <a:ln>
            <a:solidFill>
              <a:srgbClr val="E1E1D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/>
              <a:buChar char="•"/>
            </a:pPr>
            <a:endParaRPr lang="en-US" dirty="0">
              <a:solidFill>
                <a:srgbClr val="E1E1DF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Purpose of These Slides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389225"/>
            <a:ext cx="3727938" cy="386736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2200" b="1" dirty="0"/>
              <a:t>These slides </a:t>
            </a:r>
            <a:r>
              <a:rPr lang="en-US" sz="2200" b="1" u="sng" dirty="0"/>
              <a:t>will</a:t>
            </a:r>
            <a:endParaRPr lang="en-US" sz="2200" b="1" dirty="0"/>
          </a:p>
          <a:p>
            <a:pPr marL="0" indent="0">
              <a:buNone/>
            </a:pPr>
            <a:endParaRPr lang="en-US" sz="1800" b="1" dirty="0"/>
          </a:p>
          <a:p>
            <a:pPr>
              <a:buFont typeface="Arial"/>
              <a:buChar char="•"/>
            </a:pPr>
            <a:r>
              <a:rPr lang="en-US" sz="2200" dirty="0"/>
              <a:t>Provide patient-level information on the 3 main types of Philadelphia chromosome-negative MPNs</a:t>
            </a:r>
          </a:p>
          <a:p>
            <a:pPr>
              <a:buFont typeface="Arial"/>
              <a:buChar char="•"/>
            </a:pPr>
            <a:endParaRPr lang="en-US" sz="2200" dirty="0"/>
          </a:p>
          <a:p>
            <a:pPr>
              <a:buSzPct val="100000"/>
              <a:buFont typeface="Arial"/>
              <a:buChar char="•"/>
            </a:pPr>
            <a:r>
              <a:rPr lang="en-US" sz="2200" dirty="0"/>
              <a:t>Provide information regarding how these MPNs </a:t>
            </a:r>
            <a:br>
              <a:rPr lang="en-US" sz="2200" dirty="0"/>
            </a:br>
            <a:r>
              <a:rPr lang="en-US" sz="2200" dirty="0"/>
              <a:t>may progress and affect patients</a:t>
            </a:r>
          </a:p>
          <a:p>
            <a:pPr>
              <a:buSzPct val="100000"/>
              <a:buFont typeface="Arial"/>
              <a:buChar char="•"/>
            </a:pPr>
            <a:endParaRPr lang="en-US" sz="2200" dirty="0"/>
          </a:p>
          <a:p>
            <a:pPr>
              <a:buFont typeface="Arial"/>
              <a:buChar char="•"/>
            </a:pPr>
            <a:r>
              <a:rPr lang="en-US" sz="2200" dirty="0"/>
              <a:t>Provide information to patients and caregivers on ways to take care of themselves</a:t>
            </a:r>
          </a:p>
          <a:p>
            <a:pPr>
              <a:buFont typeface="Arial"/>
              <a:buChar char="•"/>
            </a:pPr>
            <a:endParaRPr lang="en-US" sz="2200" dirty="0"/>
          </a:p>
          <a:p>
            <a:pPr>
              <a:buFont typeface="Arial"/>
              <a:buChar char="•"/>
            </a:pPr>
            <a:r>
              <a:rPr lang="en-US" sz="2200" dirty="0"/>
              <a:t>Provide an overview of some resources on MPNs that are available to the MPN community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482345" y="1381902"/>
            <a:ext cx="4038600" cy="317988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2200" b="1" dirty="0"/>
              <a:t>These slides </a:t>
            </a:r>
            <a:r>
              <a:rPr lang="en-US" sz="2200" b="1" u="sng" dirty="0"/>
              <a:t>will not</a:t>
            </a:r>
            <a:endParaRPr lang="en-US" sz="2200" b="1" dirty="0"/>
          </a:p>
          <a:p>
            <a:pPr marL="0" indent="0">
              <a:buNone/>
            </a:pPr>
            <a:endParaRPr lang="en-US" sz="1800" b="1" dirty="0"/>
          </a:p>
          <a:p>
            <a:pPr>
              <a:buSzPct val="100000"/>
              <a:buFont typeface="Arial"/>
              <a:buChar char="•"/>
            </a:pPr>
            <a:r>
              <a:rPr lang="en-US" sz="2100" dirty="0"/>
              <a:t>Provide a comprehensive, in-depth overview of MPNs</a:t>
            </a:r>
          </a:p>
          <a:p>
            <a:pPr>
              <a:buSzPct val="100000"/>
              <a:buFont typeface="Arial"/>
              <a:buChar char="•"/>
            </a:pPr>
            <a:endParaRPr lang="en-US" sz="2100" dirty="0"/>
          </a:p>
          <a:p>
            <a:pPr>
              <a:buSzPct val="100000"/>
              <a:buFont typeface="Arial"/>
              <a:buChar char="•"/>
            </a:pPr>
            <a:r>
              <a:rPr lang="en-US" sz="2100" dirty="0"/>
              <a:t>Provide any specific clinical or medical advice—all patients should consult their physicians or other qualified health provider with any questions they may have about their medical condition.</a:t>
            </a:r>
          </a:p>
          <a:p>
            <a:pPr>
              <a:buSzPct val="100000"/>
              <a:buFont typeface="Arial"/>
              <a:buChar char="•"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9515-AA6E-43E1-8247-D65D668D8B55}" type="slidenum">
              <a:rPr lang="en-US" smtClean="0"/>
              <a:t>2</a:t>
            </a:fld>
            <a:endParaRPr lang="en-US" dirty="0"/>
          </a:p>
        </p:txBody>
      </p:sp>
      <p:sp>
        <p:nvSpPr>
          <p:cNvPr id="9" name="Pentagon 8"/>
          <p:cNvSpPr/>
          <p:nvPr/>
        </p:nvSpPr>
        <p:spPr>
          <a:xfrm rot="10800000">
            <a:off x="5622054" y="5359445"/>
            <a:ext cx="3517777" cy="707874"/>
          </a:xfrm>
          <a:prstGeom prst="homePlate">
            <a:avLst>
              <a:gd name="adj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404040"/>
                </a:solidFill>
              </a:rPr>
              <a:t>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04357" y="5468607"/>
            <a:ext cx="343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slides are being made available for the MPN community to help educate patients.*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9992" y="6034554"/>
            <a:ext cx="57284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*This presentation is for information purposes only and is provided on an “as is” basis.</a:t>
            </a:r>
          </a:p>
        </p:txBody>
      </p:sp>
    </p:spTree>
    <p:extLst>
      <p:ext uri="{BB962C8B-B14F-4D97-AF65-F5344CB8AC3E}">
        <p14:creationId xmlns:p14="http://schemas.microsoft.com/office/powerpoint/2010/main" val="894375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Median Expected Survival Rates in MPNs</a:t>
            </a:r>
            <a:endParaRPr lang="en-US" baseline="30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686" y="1814175"/>
            <a:ext cx="3580605" cy="4017963"/>
          </a:xfrm>
          <a:noFill/>
        </p:spPr>
        <p:txBody>
          <a:bodyPr>
            <a:normAutofit/>
          </a:bodyPr>
          <a:lstStyle/>
          <a:p>
            <a:r>
              <a:rPr lang="en-US" sz="1600" dirty="0"/>
              <a:t>Patients with Primary Myelofibrosis (PMF) have a median expected survival of 5.9 years </a:t>
            </a:r>
          </a:p>
          <a:p>
            <a:r>
              <a:rPr lang="en-US" sz="1600" dirty="0"/>
              <a:t>Patients with Polycythemia Vera (PV) have a median expected survival of 13.7 years </a:t>
            </a:r>
          </a:p>
          <a:p>
            <a:r>
              <a:rPr lang="en-US" sz="1600" dirty="0"/>
              <a:t>Patients with Essential Thrombocythemia (ET) have </a:t>
            </a:r>
            <a:br>
              <a:rPr lang="en-US" sz="1600" dirty="0"/>
            </a:br>
            <a:r>
              <a:rPr lang="en-US" sz="1600" dirty="0"/>
              <a:t>a median expected survival of </a:t>
            </a:r>
            <a:br>
              <a:rPr lang="en-US" sz="1600" dirty="0"/>
            </a:br>
            <a:r>
              <a:rPr lang="en-US" sz="1600" dirty="0"/>
              <a:t>19.8 years </a:t>
            </a:r>
          </a:p>
          <a:p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20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051213"/>
            <a:ext cx="59774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Tefferi A, et al. </a:t>
            </a:r>
            <a:r>
              <a:rPr lang="en-US" sz="800" i="1" dirty="0"/>
              <a:t>Blood</a:t>
            </a:r>
            <a:r>
              <a:rPr lang="en-US" sz="800" dirty="0"/>
              <a:t>. 2014;124(16):2507-2513.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73380" y="5012599"/>
            <a:ext cx="5071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>
                <a:solidFill>
                  <a:schemeClr val="accent1">
                    <a:lumMod val="75000"/>
                  </a:schemeClr>
                </a:solidFill>
              </a:rPr>
              <a:t>Republished with permission of American Society of Hematology, from Tefferi A, Guglielmelli P, Larson DR, et al. Long-term survival and blast transformation in molecularly annotated essential thrombocythemia, polycythemia vera, and myelofibrosis. Blood. 2014;124(16):2507-2513; permission conveyed through Copyright Clearance Center, Inc.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8" b="16155"/>
          <a:stretch/>
        </p:blipFill>
        <p:spPr>
          <a:xfrm>
            <a:off x="-278970" y="1821339"/>
            <a:ext cx="6030545" cy="306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41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097" y="171629"/>
            <a:ext cx="8466443" cy="92679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Shared Characteristics Among MPNs</a:t>
            </a:r>
            <a:r>
              <a:rPr lang="en-US" baseline="30000" dirty="0"/>
              <a:t>1-3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9515-AA6E-43E1-8247-D65D668D8B55}" type="slidenum">
              <a:rPr lang="en-US" smtClean="0"/>
              <a:t>21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075" y="5626061"/>
            <a:ext cx="8977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1. Leukemia &amp; Lymphoma Society. Essential Thrombocythemia Facts. Leukemia &amp; Lymphoma Society web site. http://www.lls.org/content/nationalcontent/resourcecenter/freeeducationmaterials/mpd/pdf/essentialprimarythrombocythemia.pdf. Revised June 2012. Accessed March 11, 2015. 2. Leukemia &amp; Lymphoma Society. Myelofibrosis Facts. Leukemia &amp; Lymphoma Society web site. http://www.lls.org/content/nationalcontent/resourcecenter/freeeducationmaterials/mpd/pdf/idiopathicmyelofibrosis.pdf. Revised April 2012. Accessed March 11, 2015. 3. Leukemia &amp; Lymphoma Society. Polycythemia Vera Facts. Leukemia &amp; Lymphoma Society website. http://www.lls.org/content/nationalcontent/resourcecenter/freeeducationmaterials/mpd/pdf/polycythemiavera.pdf. Revised June 2012. Accessed March 11, 2015. 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457200" y="1333500"/>
          <a:ext cx="8128000" cy="4114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939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1341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0574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574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46100" y="1790700"/>
            <a:ext cx="1924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Signs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observed by your healthcare team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46100" y="3962400"/>
            <a:ext cx="180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Symptoms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that you may observe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094" y="1420512"/>
            <a:ext cx="1333506" cy="13335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046" y="1420512"/>
            <a:ext cx="1335024" cy="13350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62" y="1420512"/>
            <a:ext cx="1335024" cy="13350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094" y="3567253"/>
            <a:ext cx="1335024" cy="133502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832094" y="2748090"/>
            <a:ext cx="1399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Abnormal blood cell production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721046" y="2747893"/>
            <a:ext cx="1612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Enlarged spleen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483338" y="2754018"/>
            <a:ext cx="1612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Bleeding/Thrombosis and other serious health complications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470108" y="4936776"/>
            <a:ext cx="2250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Fatigue, night sweats, itching, and other symptoms</a:t>
            </a:r>
          </a:p>
        </p:txBody>
      </p:sp>
    </p:spTree>
    <p:extLst>
      <p:ext uri="{BB962C8B-B14F-4D97-AF65-F5344CB8AC3E}">
        <p14:creationId xmlns:p14="http://schemas.microsoft.com/office/powerpoint/2010/main" val="1498164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>
            <a:off x="4279507" y="2353323"/>
            <a:ext cx="0" cy="4311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7" idx="3"/>
          </p:cNvCxnSpPr>
          <p:nvPr/>
        </p:nvCxnSpPr>
        <p:spPr>
          <a:xfrm>
            <a:off x="2197356" y="1753160"/>
            <a:ext cx="4260594" cy="158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097" y="171629"/>
            <a:ext cx="8056820" cy="926796"/>
          </a:xfrm>
        </p:spPr>
        <p:txBody>
          <a:bodyPr/>
          <a:lstStyle/>
          <a:p>
            <a:r>
              <a:rPr lang="en-US" dirty="0"/>
              <a:t>Common Signs—Enlarged Spleen in MPNs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5756" y="1568494"/>
            <a:ext cx="13716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Description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7999" y="1937825"/>
            <a:ext cx="20270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B4F0"/>
              </a:buClr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The spleen becomes enlarged (splenomegaly) as it overworks, compensating for abnormal blood cell production</a:t>
            </a:r>
            <a:r>
              <a:rPr lang="en-US" sz="1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77070" y="4682450"/>
            <a:ext cx="232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Clr>
                <a:srgbClr val="00B4F0"/>
              </a:buClr>
              <a:buFont typeface="Lucida Grande"/>
              <a:buChar char="‣"/>
              <a:defRPr sz="1400">
                <a:solidFill>
                  <a:srgbClr val="25215A"/>
                </a:solidFill>
                <a:latin typeface="Arial"/>
                <a:cs typeface="Arial"/>
              </a:defRPr>
            </a:lvl1pPr>
          </a:lstStyle>
          <a:p>
            <a:pPr marL="0" indent="0" algn="ctr">
              <a:buNone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Takes up more room in the abdomen, presses against other organs</a:t>
            </a:r>
            <a:r>
              <a:rPr lang="en-US" sz="12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9166" y="1937825"/>
            <a:ext cx="2822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Clr>
                <a:srgbClr val="00B4F0"/>
              </a:buClr>
              <a:buFont typeface="Lucida Grande"/>
              <a:buChar char="‣"/>
              <a:defRPr sz="1400">
                <a:solidFill>
                  <a:srgbClr val="25215A"/>
                </a:solidFill>
                <a:latin typeface="Arial"/>
                <a:cs typeface="Arial"/>
              </a:defRPr>
            </a:lvl1pPr>
          </a:lstStyle>
          <a:p>
            <a:pPr>
              <a:buClr>
                <a:srgbClr val="006EFF"/>
              </a:buClr>
              <a:buFont typeface="Arial"/>
              <a:buChar char="•"/>
            </a:pPr>
            <a:r>
              <a:rPr lang="en-US" sz="1200" dirty="0">
                <a:solidFill>
                  <a:srgbClr val="404040"/>
                </a:solidFill>
              </a:rPr>
              <a:t>Pain or discomfort in the upper abdomen</a:t>
            </a:r>
          </a:p>
          <a:p>
            <a:pPr>
              <a:buClr>
                <a:srgbClr val="006EFF"/>
              </a:buClr>
              <a:buFont typeface="Arial"/>
              <a:buChar char="•"/>
            </a:pPr>
            <a:r>
              <a:rPr lang="en-US" sz="1200" dirty="0">
                <a:solidFill>
                  <a:srgbClr val="404040"/>
                </a:solidFill>
              </a:rPr>
              <a:t>Feeling full (early satiety)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70100" y="1568494"/>
            <a:ext cx="234525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Possible consequences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5167" y="5282217"/>
            <a:ext cx="7893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3D95C6"/>
                </a:solidFill>
                <a:latin typeface="Arial"/>
                <a:cs typeface="Arial"/>
              </a:rPr>
              <a:t>Sign: something your doctor observes and is caused by your specific condition.</a:t>
            </a:r>
            <a:r>
              <a:rPr lang="en-US" sz="1400" i="1" baseline="30000" dirty="0">
                <a:solidFill>
                  <a:srgbClr val="3D95C6"/>
                </a:solidFill>
                <a:latin typeface="Arial"/>
                <a:cs typeface="Arial"/>
              </a:rPr>
              <a:t>2</a:t>
            </a:r>
            <a:endParaRPr lang="en-US" sz="1400" b="1" i="1" baseline="30000" dirty="0">
              <a:solidFill>
                <a:srgbClr val="3D95C6"/>
              </a:solidFill>
              <a:latin typeface="Arial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22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3088174" y="2678304"/>
            <a:ext cx="2145575" cy="2029546"/>
            <a:chOff x="2908814" y="3151723"/>
            <a:chExt cx="2145575" cy="2029546"/>
          </a:xfrm>
        </p:grpSpPr>
        <p:sp>
          <p:nvSpPr>
            <p:cNvPr id="8" name="TextBox 7"/>
            <p:cNvSpPr txBox="1"/>
            <p:nvPr/>
          </p:nvSpPr>
          <p:spPr>
            <a:xfrm>
              <a:off x="3310378" y="4811937"/>
              <a:ext cx="1676400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What happens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5145"/>
            <a:stretch/>
          </p:blipFill>
          <p:spPr>
            <a:xfrm>
              <a:off x="3137414" y="3170773"/>
              <a:ext cx="1905080" cy="1647825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4318514" y="3257867"/>
              <a:ext cx="733425" cy="321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318514" y="3512869"/>
              <a:ext cx="733425" cy="321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908814" y="3995533"/>
              <a:ext cx="643434" cy="8230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150628" y="3151723"/>
              <a:ext cx="733425" cy="650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680436" y="4005058"/>
              <a:ext cx="373953" cy="8230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0" y="5849122"/>
            <a:ext cx="89219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00" dirty="0"/>
              <a:t>1. National Cancer Institute. Chronic Myeloproliferative Neoplasms Treatment (PDQ</a:t>
            </a:r>
            <a:r>
              <a:rPr lang="en-US" sz="800" baseline="30000" dirty="0"/>
              <a:t>®</a:t>
            </a:r>
            <a:r>
              <a:rPr lang="en-US" sz="800" dirty="0"/>
              <a:t>) Patient Version. National Cancer Institute web site. http://www.cancer.gov/cancertopics/pdq/treatment/myeloproliferative/Patient. Updated November 11, 2014. Accessed March 11, 2015. 2. Difference Between Signs and Symptoms. http://www.differencebetween.net/science/health/difference-between-signs-and-symptoms. Updated October 6, 2009. Accessed September 30, 2015. </a:t>
            </a:r>
          </a:p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661" y="1054135"/>
            <a:ext cx="1487980" cy="1487980"/>
          </a:xfrm>
          <a:prstGeom prst="rect">
            <a:avLst/>
          </a:prstGeom>
        </p:spPr>
      </p:pic>
      <p:sp>
        <p:nvSpPr>
          <p:cNvPr id="29" name="Arc 28"/>
          <p:cNvSpPr/>
          <p:nvPr/>
        </p:nvSpPr>
        <p:spPr>
          <a:xfrm rot="18137069" flipH="1">
            <a:off x="1437163" y="2403517"/>
            <a:ext cx="1787837" cy="1759281"/>
          </a:xfrm>
          <a:prstGeom prst="arc">
            <a:avLst>
              <a:gd name="adj1" fmla="val 17974930"/>
              <a:gd name="adj2" fmla="val 2928844"/>
            </a:avLst>
          </a:prstGeom>
          <a:ln w="1111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Arc 29"/>
          <p:cNvSpPr/>
          <p:nvPr/>
        </p:nvSpPr>
        <p:spPr>
          <a:xfrm rot="13187838" flipH="1">
            <a:off x="5709047" y="2403517"/>
            <a:ext cx="1787837" cy="1759281"/>
          </a:xfrm>
          <a:prstGeom prst="arc">
            <a:avLst>
              <a:gd name="adj1" fmla="val 18370538"/>
              <a:gd name="adj2" fmla="val 2928844"/>
            </a:avLst>
          </a:prstGeom>
          <a:ln w="1111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25167" y="5604142"/>
            <a:ext cx="37638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chemeClr val="accent1">
                    <a:lumMod val="75000"/>
                  </a:schemeClr>
                </a:solidFill>
              </a:rPr>
              <a:t>The website of the National Cancer Institute (http://www.cancer.gov).</a:t>
            </a:r>
          </a:p>
        </p:txBody>
      </p:sp>
    </p:spTree>
    <p:extLst>
      <p:ext uri="{BB962C8B-B14F-4D97-AF65-F5344CB8AC3E}">
        <p14:creationId xmlns:p14="http://schemas.microsoft.com/office/powerpoint/2010/main" val="33704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87698" y="1158364"/>
            <a:ext cx="8015323" cy="43438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Thrombosis in MPNs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23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76207" y="1311465"/>
            <a:ext cx="73180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Thrombosis: formation of a blood clot within a blood vessel that obstructs the flow of blood</a:t>
            </a:r>
            <a:r>
              <a:rPr lang="en-US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1,2</a:t>
            </a:r>
          </a:p>
          <a:p>
            <a:pPr algn="ctr"/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8143" y="2148865"/>
            <a:ext cx="68641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Clr>
                <a:srgbClr val="00B4F0"/>
              </a:buClr>
              <a:buFont typeface="Lucida Grande"/>
              <a:buChar char="‣"/>
              <a:defRPr sz="1400">
                <a:solidFill>
                  <a:srgbClr val="25215A"/>
                </a:solidFill>
                <a:latin typeface="Arial"/>
                <a:cs typeface="Arial"/>
              </a:defRPr>
            </a:lvl1pPr>
          </a:lstStyle>
          <a:p>
            <a:pPr>
              <a:lnSpc>
                <a:spcPct val="150000"/>
              </a:lnSpc>
              <a:buClr>
                <a:srgbClr val="006EFF"/>
              </a:buClr>
              <a:buSzPct val="100000"/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vein thrombosis (DVT)</a:t>
            </a:r>
          </a:p>
          <a:p>
            <a:pPr>
              <a:lnSpc>
                <a:spcPct val="150000"/>
              </a:lnSpc>
              <a:buClr>
                <a:srgbClr val="006EFF"/>
              </a:buClr>
              <a:buSzPct val="100000"/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Pulmonary embolism (PE)</a:t>
            </a:r>
          </a:p>
          <a:p>
            <a:pPr>
              <a:lnSpc>
                <a:spcPct val="150000"/>
              </a:lnSpc>
              <a:buClr>
                <a:srgbClr val="006EFF"/>
              </a:buClr>
              <a:buSzPct val="100000"/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Portal vein thrombosis (PVT)</a:t>
            </a:r>
          </a:p>
          <a:p>
            <a:pPr>
              <a:lnSpc>
                <a:spcPct val="150000"/>
              </a:lnSpc>
              <a:buClr>
                <a:srgbClr val="006EFF"/>
              </a:buClr>
              <a:buSzPct val="100000"/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Heart attack</a:t>
            </a:r>
          </a:p>
          <a:p>
            <a:pPr>
              <a:lnSpc>
                <a:spcPct val="150000"/>
              </a:lnSpc>
              <a:buClr>
                <a:srgbClr val="006EFF"/>
              </a:buClr>
              <a:buSzPct val="100000"/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Ischemic stroke</a:t>
            </a:r>
          </a:p>
          <a:p>
            <a:pPr>
              <a:lnSpc>
                <a:spcPct val="150000"/>
              </a:lnSpc>
              <a:buClr>
                <a:srgbClr val="006EFF"/>
              </a:buClr>
              <a:buSzPct val="100000"/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Peripheral vascular disease (PVD) or peripheral artery disease (PAD)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10" y="5957858"/>
            <a:ext cx="8399311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1. Falanga A, Marchetti M. </a:t>
            </a:r>
            <a:r>
              <a:rPr lang="en-US" sz="800" i="1" dirty="0"/>
              <a:t>Semin Thromb Hemost</a:t>
            </a:r>
            <a:r>
              <a:rPr lang="en-US" sz="800" dirty="0"/>
              <a:t>. 2014;40(30):348-358. 2. American Society of Hematology. Blood Clots. http://www.hematology.org/Patients/Clots/. Accessed September 30, 2015.</a:t>
            </a:r>
          </a:p>
        </p:txBody>
      </p:sp>
    </p:spTree>
    <p:extLst>
      <p:ext uri="{BB962C8B-B14F-4D97-AF65-F5344CB8AC3E}">
        <p14:creationId xmlns:p14="http://schemas.microsoft.com/office/powerpoint/2010/main" val="29302722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Thrombosis in the Veins and Arteries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0204" y="1098425"/>
            <a:ext cx="3886200" cy="4351338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In the venous system (veins), thrombosis is more common in the lungs (pulmonary embolism or PE) or legs (deep venous thrombosis or DVT)</a:t>
            </a:r>
            <a:r>
              <a:rPr lang="en-US" baseline="30000" dirty="0"/>
              <a:t>1,2</a:t>
            </a:r>
          </a:p>
          <a:p>
            <a:r>
              <a:rPr lang="en-US" dirty="0"/>
              <a:t>In the arterial system, thrombosis can appear as a stroke</a:t>
            </a:r>
            <a:r>
              <a:rPr lang="en-US" baseline="30000" dirty="0"/>
              <a:t>1,2</a:t>
            </a:r>
          </a:p>
          <a:p>
            <a:r>
              <a:rPr lang="en-US" dirty="0"/>
              <a:t>Microvascular clots are blood clots that occur in the tiniest blood vessels of the body</a:t>
            </a:r>
          </a:p>
          <a:p>
            <a:endParaRPr lang="en-US" baseline="30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24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575" y="5898350"/>
            <a:ext cx="84413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1. Cleveland Clinic. How Does Blood Travel Through the Body</a:t>
            </a:r>
            <a:r>
              <a:rPr lang="en-US" sz="800" i="1" dirty="0"/>
              <a:t>. </a:t>
            </a:r>
            <a:r>
              <a:rPr lang="en-US" sz="800" dirty="0"/>
              <a:t>https://my.clevelandclinic.org/services/heart/heart-blood-vessels/how-does-blood-travel-through-body. Accessed December 21, 2015. 2. Falanga A, Marchetti M. </a:t>
            </a:r>
            <a:r>
              <a:rPr lang="en-US" sz="800" i="1" dirty="0"/>
              <a:t>Hematology Am Soc Hematol Educ Program</a:t>
            </a:r>
            <a:r>
              <a:rPr lang="en-US" sz="800" dirty="0"/>
              <a:t>. 2012;2012:571-581.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6744" y="1098425"/>
            <a:ext cx="20558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Venous System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61654" y="1104908"/>
            <a:ext cx="20558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Arterial System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679" y="1368966"/>
            <a:ext cx="2288031" cy="421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3891" y="1368966"/>
            <a:ext cx="2286788" cy="421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3590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5415" y="2304713"/>
            <a:ext cx="6583680" cy="119814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Common Laboratory Testing for Patients With MPNs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75344" y="3502854"/>
            <a:ext cx="6304552" cy="58493"/>
          </a:xfrm>
          <a:prstGeom prst="rect">
            <a:avLst/>
          </a:prstGeom>
          <a:solidFill>
            <a:srgbClr val="8A8A8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492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275105" y="1708421"/>
            <a:ext cx="8502561" cy="1101305"/>
          </a:xfrm>
          <a:prstGeom prst="rect">
            <a:avLst/>
          </a:prstGeom>
          <a:solidFill>
            <a:srgbClr val="629D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939" y="95903"/>
            <a:ext cx="8124342" cy="926796"/>
          </a:xfrm>
        </p:spPr>
        <p:txBody>
          <a:bodyPr>
            <a:normAutofit/>
          </a:bodyPr>
          <a:lstStyle/>
          <a:p>
            <a:r>
              <a:rPr lang="en-US" dirty="0"/>
              <a:t>Common Signs—</a:t>
            </a:r>
            <a:br>
              <a:rPr lang="en-US" dirty="0"/>
            </a:br>
            <a:r>
              <a:rPr lang="en-US" dirty="0"/>
              <a:t>Understanding Complete Blood Count Test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26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73909" y="2421646"/>
            <a:ext cx="8502561" cy="1650482"/>
            <a:chOff x="304456" y="1231870"/>
            <a:chExt cx="8271985" cy="1053745"/>
          </a:xfrm>
        </p:grpSpPr>
        <p:sp>
          <p:nvSpPr>
            <p:cNvPr id="11" name="Rounded Rectangle 10"/>
            <p:cNvSpPr/>
            <p:nvPr/>
          </p:nvSpPr>
          <p:spPr>
            <a:xfrm>
              <a:off x="304456" y="1231870"/>
              <a:ext cx="8264253" cy="1053745"/>
            </a:xfrm>
            <a:prstGeom prst="roundRect">
              <a:avLst>
                <a:gd name="adj" fmla="val 10325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2292" y="1325694"/>
              <a:ext cx="1169342" cy="687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Complete blood count (CBC) with differential</a:t>
              </a:r>
              <a:endParaRPr lang="en-US" sz="1600" b="1" baseline="30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29470" y="1281688"/>
              <a:ext cx="3732964" cy="844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Measures proportion of different types of blood cells—a CBC </a:t>
              </a:r>
              <a:r>
                <a:rPr lang="en-US" sz="1600" u="sng" dirty="0"/>
                <a:t>with</a:t>
              </a:r>
              <a:r>
                <a:rPr lang="en-US" sz="1600" dirty="0"/>
                <a:t> </a:t>
              </a:r>
              <a:r>
                <a:rPr lang="en-US" sz="1600" u="sng" dirty="0"/>
                <a:t>differential</a:t>
              </a:r>
              <a:r>
                <a:rPr lang="en-US" sz="1600" dirty="0"/>
                <a:t> can help measure the proportion of the different types of white blood cells and the proportion of blast cells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75729" y="1503406"/>
              <a:ext cx="1739843" cy="373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Sample drawn </a:t>
              </a:r>
              <a:br>
                <a:rPr lang="en-US" sz="1600" dirty="0"/>
              </a:br>
              <a:r>
                <a:rPr lang="en-US" sz="1600" dirty="0"/>
                <a:t>from vein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36598" y="1585921"/>
              <a:ext cx="1739843" cy="216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PV, ET, and MF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58136" y="5928085"/>
            <a:ext cx="87568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1. MedlinePlus Merriam Webster Medical Dictionary. Blood Differential. MedlinePlus web site. https://www.nlm.nih.gov/medlineplus/ency/article/003657.htm. Accessed April 16, 2015. 2. MedlinePlus Merriam Webster Medical Dictionary. CBC Blood Test. MedlinePlus web site. https://www.nlm.nih.gov/medlineplus/ency/article/003642.htm. Accessed April 16, 2015.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1874800"/>
            <a:ext cx="1913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Type of Test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87736" y="1845511"/>
            <a:ext cx="2522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Information Obtained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74376" y="1799536"/>
            <a:ext cx="1913827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chemeClr val="bg1"/>
                </a:solidFill>
              </a:rPr>
              <a:t>How 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Administered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23703" y="1779286"/>
            <a:ext cx="1913827" cy="462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chemeClr val="bg1"/>
                </a:solidFill>
              </a:rPr>
              <a:t>Commonly 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Required in</a:t>
            </a:r>
          </a:p>
        </p:txBody>
      </p:sp>
    </p:spTree>
    <p:extLst>
      <p:ext uri="{BB962C8B-B14F-4D97-AF65-F5344CB8AC3E}">
        <p14:creationId xmlns:p14="http://schemas.microsoft.com/office/powerpoint/2010/main" val="7384930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20340" y="1263094"/>
            <a:ext cx="8677118" cy="999745"/>
          </a:xfrm>
          <a:prstGeom prst="rect">
            <a:avLst/>
          </a:prstGeom>
          <a:solidFill>
            <a:srgbClr val="629D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555" y="107948"/>
            <a:ext cx="8124342" cy="926796"/>
          </a:xfrm>
        </p:spPr>
        <p:txBody>
          <a:bodyPr/>
          <a:lstStyle/>
          <a:p>
            <a:r>
              <a:rPr lang="en-US" dirty="0"/>
              <a:t>Common Signs—</a:t>
            </a:r>
            <a:br>
              <a:rPr lang="en-US" dirty="0"/>
            </a:br>
            <a:r>
              <a:rPr lang="en-US" dirty="0"/>
              <a:t>Understanding CBC Values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27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852649"/>
              </p:ext>
            </p:extLst>
          </p:nvPr>
        </p:nvGraphicFramePr>
        <p:xfrm>
          <a:off x="226616" y="2018890"/>
          <a:ext cx="8677118" cy="315605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215084">
                  <a:extLst>
                    <a:ext uri="{9D8B030D-6E8A-4147-A177-3AD203B41FA5}">
                      <a16:colId xmlns="" xmlns:a16="http://schemas.microsoft.com/office/drawing/2014/main" val="3933300763"/>
                    </a:ext>
                  </a:extLst>
                </a:gridCol>
                <a:gridCol w="3265383">
                  <a:extLst>
                    <a:ext uri="{9D8B030D-6E8A-4147-A177-3AD203B41FA5}">
                      <a16:colId xmlns="" xmlns:a16="http://schemas.microsoft.com/office/drawing/2014/main" val="511726834"/>
                    </a:ext>
                  </a:extLst>
                </a:gridCol>
                <a:gridCol w="2196651">
                  <a:extLst>
                    <a:ext uri="{9D8B030D-6E8A-4147-A177-3AD203B41FA5}">
                      <a16:colId xmlns="" xmlns:a16="http://schemas.microsoft.com/office/drawing/2014/main" val="1523943616"/>
                    </a:ext>
                  </a:extLst>
                </a:gridCol>
              </a:tblGrid>
              <a:tr h="339434">
                <a:tc>
                  <a:txBody>
                    <a:bodyPr/>
                    <a:lstStyle/>
                    <a:p>
                      <a:r>
                        <a:rPr lang="en-US" sz="1600" dirty="0"/>
                        <a:t>Total Red Blood Cell Count (RBC)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3.90-5.03 million/µL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4.32-5.72 million/µL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85685990"/>
                  </a:ext>
                </a:extLst>
              </a:tr>
              <a:tr h="339434">
                <a:tc>
                  <a:txBody>
                    <a:bodyPr/>
                    <a:lstStyle/>
                    <a:p>
                      <a:r>
                        <a:rPr lang="en-US" sz="1600" dirty="0"/>
                        <a:t>Hemoglobin</a:t>
                      </a:r>
                      <a:r>
                        <a:rPr lang="en-US" sz="1600" baseline="0" dirty="0"/>
                        <a:t> (Hgb)</a:t>
                      </a:r>
                      <a:r>
                        <a:rPr lang="en-US" sz="1600" baseline="30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12.0-15.5 g/dL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13.5-17.5 g/dL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64190330"/>
                  </a:ext>
                </a:extLst>
              </a:tr>
              <a:tr h="339434">
                <a:tc>
                  <a:txBody>
                    <a:bodyPr/>
                    <a:lstStyle/>
                    <a:p>
                      <a:r>
                        <a:rPr lang="en-US" sz="1600" dirty="0"/>
                        <a:t>Hematocrit (Hct)</a:t>
                      </a:r>
                      <a:r>
                        <a:rPr lang="en-US" sz="1600" baseline="30000" dirty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34.9%-44.5%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38.8%-50.0%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76659590"/>
                  </a:ext>
                </a:extLst>
              </a:tr>
              <a:tr h="1732902">
                <a:tc>
                  <a:txBody>
                    <a:bodyPr/>
                    <a:lstStyle/>
                    <a:p>
                      <a:r>
                        <a:rPr lang="en-US" sz="1600" dirty="0"/>
                        <a:t>Total white blood cell count (WBC)</a:t>
                      </a:r>
                      <a:r>
                        <a:rPr lang="en-US" sz="1600" baseline="30000" dirty="0"/>
                        <a:t>1</a:t>
                      </a:r>
                      <a:endParaRPr lang="en-US" sz="1600" dirty="0"/>
                    </a:p>
                    <a:p>
                      <a:endParaRPr lang="en-US" sz="16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Neutrophils</a:t>
                      </a:r>
                      <a:r>
                        <a:rPr lang="en-US" sz="1600" baseline="30000" dirty="0"/>
                        <a:t>2</a:t>
                      </a:r>
                      <a:r>
                        <a:rPr lang="en-US" sz="1600" dirty="0"/>
                        <a:t> 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Eosinophils</a:t>
                      </a:r>
                      <a:r>
                        <a:rPr lang="en-US" sz="1600" baseline="30000" dirty="0"/>
                        <a:t>2</a:t>
                      </a:r>
                      <a:endParaRPr lang="en-US" sz="16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Monocytes</a:t>
                      </a:r>
                      <a:r>
                        <a:rPr lang="en-US" sz="1600" baseline="30000" dirty="0"/>
                        <a:t>2</a:t>
                      </a:r>
                      <a:endParaRPr lang="en-US" sz="16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Lymphocytes</a:t>
                      </a:r>
                      <a:r>
                        <a:rPr lang="en-US" sz="1600" baseline="30000" dirty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3.5-10.5 billion/L</a:t>
                      </a:r>
                    </a:p>
                    <a:p>
                      <a:endParaRPr lang="en-US" sz="1600" dirty="0"/>
                    </a:p>
                    <a:p>
                      <a:r>
                        <a:rPr lang="en-US" sz="1600" dirty="0"/>
                        <a:t>2-8 billion/L</a:t>
                      </a:r>
                    </a:p>
                    <a:p>
                      <a:r>
                        <a:rPr lang="en-US" sz="1600" dirty="0"/>
                        <a:t>0.1-0.4 billion/L</a:t>
                      </a:r>
                    </a:p>
                    <a:p>
                      <a:r>
                        <a:rPr lang="en-US" sz="1600" dirty="0"/>
                        <a:t>0.2-0.8</a:t>
                      </a:r>
                      <a:r>
                        <a:rPr lang="en-US" sz="1600" baseline="0" dirty="0"/>
                        <a:t> billion/L</a:t>
                      </a:r>
                    </a:p>
                    <a:p>
                      <a:r>
                        <a:rPr lang="en-US" sz="1600" baseline="0" dirty="0"/>
                        <a:t>1-4 billion/L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3.5-10.5 billion/L</a:t>
                      </a:r>
                    </a:p>
                    <a:p>
                      <a:endParaRPr lang="en-US" sz="1600" dirty="0"/>
                    </a:p>
                    <a:p>
                      <a:r>
                        <a:rPr lang="en-US" sz="1600" dirty="0"/>
                        <a:t>2-8 billion/L</a:t>
                      </a:r>
                    </a:p>
                    <a:p>
                      <a:r>
                        <a:rPr lang="en-US" sz="1600" dirty="0"/>
                        <a:t>0.1-0.4 billion/L</a:t>
                      </a:r>
                    </a:p>
                    <a:p>
                      <a:r>
                        <a:rPr lang="en-US" sz="1600" dirty="0"/>
                        <a:t>0.2-0.8 billion/L</a:t>
                      </a:r>
                    </a:p>
                    <a:p>
                      <a:r>
                        <a:rPr lang="en-US" sz="1600" dirty="0"/>
                        <a:t>1-4 billion/L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59761409"/>
                  </a:ext>
                </a:extLst>
              </a:tr>
              <a:tr h="339434">
                <a:tc>
                  <a:txBody>
                    <a:bodyPr/>
                    <a:lstStyle/>
                    <a:p>
                      <a:r>
                        <a:rPr lang="en-US" sz="1600" dirty="0"/>
                        <a:t>Platelet Count</a:t>
                      </a:r>
                      <a:r>
                        <a:rPr lang="en-US" sz="1600" baseline="30000" dirty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150-450 billion/L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150-450 billion/L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6650709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6616" y="5277973"/>
            <a:ext cx="3724480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µL = microliter     L = liter     dL = deciliter      g = grams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65175" y="5274367"/>
            <a:ext cx="2584944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million = x 10</a:t>
            </a:r>
            <a:r>
              <a:rPr lang="en-US" sz="1100" baseline="30000" dirty="0"/>
              <a:t>6 </a:t>
            </a:r>
            <a:r>
              <a:rPr lang="en-US" sz="1100" dirty="0"/>
              <a:t>    billion = x 10</a:t>
            </a:r>
            <a:r>
              <a:rPr lang="en-US" sz="1100" baseline="30000" dirty="0"/>
              <a:t>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023705"/>
            <a:ext cx="9182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1. Mayo Clinic. Complete Blood Count (CBC). www.mayoclinic.org/tests-procedures/complete-blood-count/basics/results/prc-20014088. Accessed December 29, 2015. 2. Clinical Gate. Introduction to</a:t>
            </a:r>
          </a:p>
          <a:p>
            <a:r>
              <a:rPr lang="en-US" sz="800" dirty="0"/>
              <a:t>haematology and transfusion science. http://clinicalgate.com/26‐introduction‐to‐haematology‐and‐transfusion‐science/. Accessed June 30, 2016.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1286" y="1443050"/>
            <a:ext cx="2175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Measured CBC Values</a:t>
            </a:r>
            <a:endParaRPr lang="en-US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729963" y="1319940"/>
            <a:ext cx="217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Normal Value*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(Women)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57950" y="1313340"/>
            <a:ext cx="2439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Normal Value*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(Men)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554" y="5705574"/>
            <a:ext cx="84702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*Lab value ranges may differ, depending on laboratory utilized, always consult with your physician regarding your specific lab values.</a:t>
            </a:r>
          </a:p>
        </p:txBody>
      </p:sp>
    </p:spTree>
    <p:extLst>
      <p:ext uri="{BB962C8B-B14F-4D97-AF65-F5344CB8AC3E}">
        <p14:creationId xmlns:p14="http://schemas.microsoft.com/office/powerpoint/2010/main" val="20009282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685" y="179356"/>
            <a:ext cx="7334095" cy="926796"/>
          </a:xfrm>
        </p:spPr>
        <p:txBody>
          <a:bodyPr/>
          <a:lstStyle/>
          <a:p>
            <a:r>
              <a:rPr lang="en-US" dirty="0"/>
              <a:t>Common Signs—</a:t>
            </a:r>
            <a:br>
              <a:rPr lang="en-US" dirty="0"/>
            </a:br>
            <a:r>
              <a:rPr lang="en-US" dirty="0"/>
              <a:t>Additional Lab Tests in MPNs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28</a:t>
            </a:fld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219" y="1388685"/>
            <a:ext cx="8936517" cy="4098072"/>
            <a:chOff x="175029" y="1638686"/>
            <a:chExt cx="8646417" cy="3818121"/>
          </a:xfrm>
        </p:grpSpPr>
        <p:sp>
          <p:nvSpPr>
            <p:cNvPr id="4" name="Rectangle 3"/>
            <p:cNvSpPr/>
            <p:nvPr/>
          </p:nvSpPr>
          <p:spPr>
            <a:xfrm>
              <a:off x="414817" y="1638686"/>
              <a:ext cx="8264253" cy="1026084"/>
            </a:xfrm>
            <a:prstGeom prst="rect">
              <a:avLst/>
            </a:prstGeom>
            <a:solidFill>
              <a:srgbClr val="629DD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425907" y="2491519"/>
              <a:ext cx="8264253" cy="757777"/>
            </a:xfrm>
            <a:prstGeom prst="roundRect">
              <a:avLst>
                <a:gd name="adj" fmla="val 10325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425907" y="3317337"/>
              <a:ext cx="8264253" cy="732263"/>
            </a:xfrm>
            <a:prstGeom prst="roundRect">
              <a:avLst>
                <a:gd name="adj" fmla="val 10325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25907" y="4146645"/>
              <a:ext cx="8264253" cy="551514"/>
            </a:xfrm>
            <a:prstGeom prst="roundRect">
              <a:avLst>
                <a:gd name="adj" fmla="val 10325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25907" y="4779608"/>
              <a:ext cx="8264253" cy="677199"/>
            </a:xfrm>
            <a:prstGeom prst="roundRect">
              <a:avLst>
                <a:gd name="adj" fmla="val 10325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3439" y="2520849"/>
              <a:ext cx="1364232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="1" dirty="0"/>
                <a:t>Comprehensive Metabolic Panel (CMP)</a:t>
              </a:r>
              <a:r>
                <a:rPr lang="en-US" sz="1300" b="1" baseline="30000" dirty="0"/>
                <a:t>1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15495" y="3345519"/>
              <a:ext cx="1266787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="1" dirty="0"/>
                <a:t>Bone Marrow Aspiration and Biopsy</a:t>
              </a:r>
              <a:r>
                <a:rPr lang="en-US" sz="1300" b="1" baseline="30000" dirty="0"/>
                <a:t>2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15495" y="4268410"/>
              <a:ext cx="126678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="1" dirty="0"/>
                <a:t>Mutation Tests</a:t>
              </a:r>
              <a:r>
                <a:rPr lang="en-US" sz="1300" b="1" baseline="30000" dirty="0"/>
                <a:t>2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15495" y="4921302"/>
              <a:ext cx="126678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="1" dirty="0"/>
                <a:t>Erythropoietin</a:t>
              </a:r>
              <a:r>
                <a:rPr lang="en-US" sz="1300" b="1" baseline="30000" dirty="0"/>
                <a:t>3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874459" y="2605488"/>
              <a:ext cx="3732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Measures sugar (glucose) level, electrolyte and fluid balances, kidney and liver function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407565" y="2605488"/>
              <a:ext cx="17398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Sample drawn </a:t>
              </a:r>
              <a:br>
                <a:rPr lang="en-US" sz="1400" dirty="0"/>
              </a:br>
              <a:r>
                <a:rPr lang="en-US" sz="1400" dirty="0"/>
                <a:t>from vein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939228" y="2713210"/>
              <a:ext cx="1739843" cy="286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PV, ET, and MF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874459" y="3430157"/>
              <a:ext cx="3732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Overgrowth of cells and fibrosis within the</a:t>
              </a:r>
              <a:br>
                <a:rPr lang="en-US" sz="1400" dirty="0"/>
              </a:br>
              <a:r>
                <a:rPr lang="en-US" sz="1400" dirty="0"/>
                <a:t>bone marrow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407565" y="3322435"/>
              <a:ext cx="173984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Sample collected most often from the hip bone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939228" y="3537879"/>
              <a:ext cx="17398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MF (PV and ET)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874459" y="4152994"/>
              <a:ext cx="3732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Detects specific changes in genes (mutations) that control a normal cell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07565" y="4152994"/>
              <a:ext cx="17398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Sample drawn from vein or bone marrow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939228" y="4260716"/>
              <a:ext cx="1739843" cy="286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PV, ET, and MF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874459" y="4805886"/>
              <a:ext cx="3732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Measures hormones that stimulate bone marrow and production of red blood cells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407565" y="4805886"/>
              <a:ext cx="17398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Sample drawn </a:t>
              </a:r>
              <a:br>
                <a:rPr lang="en-US" sz="1400" dirty="0"/>
              </a:br>
              <a:r>
                <a:rPr lang="en-US" sz="1400" dirty="0"/>
                <a:t>from vein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939228" y="4913608"/>
              <a:ext cx="17398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PV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5029" y="1881026"/>
              <a:ext cx="19138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Type of Test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24172" y="1865959"/>
              <a:ext cx="25227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Information Obtained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33581" y="1776880"/>
              <a:ext cx="1913827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600" b="1" dirty="0">
                  <a:solidFill>
                    <a:schemeClr val="bg1"/>
                  </a:solidFill>
                </a:rPr>
                <a:t>How </a:t>
              </a:r>
              <a:br>
                <a:rPr lang="en-US" sz="1600" b="1" dirty="0">
                  <a:solidFill>
                    <a:schemeClr val="bg1"/>
                  </a:solidFill>
                </a:rPr>
              </a:br>
              <a:r>
                <a:rPr lang="en-US" sz="1600" b="1" dirty="0">
                  <a:solidFill>
                    <a:schemeClr val="bg1"/>
                  </a:solidFill>
                </a:rPr>
                <a:t>Administered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907619" y="1786397"/>
              <a:ext cx="1913827" cy="462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600" b="1" dirty="0">
                  <a:solidFill>
                    <a:schemeClr val="bg1"/>
                  </a:solidFill>
                </a:rPr>
                <a:t>Commonly </a:t>
              </a:r>
              <a:br>
                <a:rPr lang="en-US" sz="1600" b="1" dirty="0">
                  <a:solidFill>
                    <a:schemeClr val="bg1"/>
                  </a:solidFill>
                </a:rPr>
              </a:br>
              <a:r>
                <a:rPr lang="en-US" sz="1600" b="1" dirty="0">
                  <a:solidFill>
                    <a:schemeClr val="bg1"/>
                  </a:solidFill>
                </a:rPr>
                <a:t>Required in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19" y="5660765"/>
            <a:ext cx="9182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800" dirty="0"/>
              <a:t>1. MedlinePlus Merriam Webster Medical Dictionary. Comprehensive Metabolic Panel. MedlinePlus web site. https://www.nlm.nih.gov/medlineplus/ency/article/003468.htm. Accessed April 16, 2015. 2. MedlinePlus Merriam Webster Medical Dictionary. Erythropoietin Test. MedlinePlus web site. https://www.nlm.nih.gov/medlineplus/ency/article/003468.htm. Accessed April 16, 2015. 3. National Cancer Institute. Chronic Myeloproliferative Neoplasms Treatment (PDQ</a:t>
            </a:r>
            <a:r>
              <a:rPr lang="en-US" sz="800" baseline="30000" dirty="0"/>
              <a:t>®</a:t>
            </a:r>
            <a:r>
              <a:rPr lang="en-US" sz="800" dirty="0"/>
              <a:t>) Patient Version. National Cancer Institute web site. http://www.cancer.gov/cancertopics/pdq/treatment/myeloproliferative/Patient. Updated November 11, 2014. Accessed March 11, 2015.</a:t>
            </a:r>
          </a:p>
        </p:txBody>
      </p:sp>
    </p:spTree>
    <p:extLst>
      <p:ext uri="{BB962C8B-B14F-4D97-AF65-F5344CB8AC3E}">
        <p14:creationId xmlns:p14="http://schemas.microsoft.com/office/powerpoint/2010/main" val="4199377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27" y="47475"/>
            <a:ext cx="8710023" cy="1090306"/>
          </a:xfrm>
        </p:spPr>
        <p:txBody>
          <a:bodyPr/>
          <a:lstStyle/>
          <a:p>
            <a:r>
              <a:rPr lang="en-US" dirty="0"/>
              <a:t>Questions You Should Ask About Lab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2306" y="1231625"/>
            <a:ext cx="7351688" cy="4351338"/>
          </a:xfrm>
        </p:spPr>
        <p:txBody>
          <a:bodyPr>
            <a:normAutofit/>
          </a:bodyPr>
          <a:lstStyle/>
          <a:p>
            <a:r>
              <a:rPr lang="en-US" sz="1800" dirty="0"/>
              <a:t>How do I prepare for my lab tests?</a:t>
            </a:r>
          </a:p>
          <a:p>
            <a:r>
              <a:rPr lang="en-US" sz="1800" dirty="0"/>
              <a:t>How long does it take to get the results, and how do I get them?</a:t>
            </a:r>
          </a:p>
          <a:p>
            <a:r>
              <a:rPr lang="en-US" sz="1800" dirty="0"/>
              <a:t>Why can’t a really small needle be used?</a:t>
            </a:r>
          </a:p>
          <a:p>
            <a:r>
              <a:rPr lang="en-US" sz="1800" dirty="0"/>
              <a:t>Can a finger stick be used instead of a needle?</a:t>
            </a:r>
          </a:p>
          <a:p>
            <a:r>
              <a:rPr lang="en-US" sz="1800" dirty="0"/>
              <a:t>How much fluid must I drink or take in to stay properly hydrated?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29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047063"/>
            <a:ext cx="86234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Leclair S. Common Lab Questions. MPN Education Foundation. http://mpninfo.org/data/media/2015/02/09-leclair-common-mpn-laboratory-questions.pdf. Accessed December 21, 2015.</a:t>
            </a:r>
          </a:p>
        </p:txBody>
      </p:sp>
      <p:sp>
        <p:nvSpPr>
          <p:cNvPr id="6" name="Pentagon 5"/>
          <p:cNvSpPr/>
          <p:nvPr/>
        </p:nvSpPr>
        <p:spPr>
          <a:xfrm rot="10800000">
            <a:off x="0" y="3871319"/>
            <a:ext cx="6449567" cy="1906128"/>
          </a:xfrm>
          <a:prstGeom prst="homePlate">
            <a:avLst>
              <a:gd name="adj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404040"/>
                </a:solidFill>
              </a:rPr>
              <a:t>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9433" y="4364512"/>
            <a:ext cx="56906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Discuss any questions or concerns you may have with your doctor</a:t>
            </a:r>
            <a:r>
              <a:rPr lang="en-US" sz="1400" dirty="0"/>
              <a:t> </a:t>
            </a: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The time of day the testing is performed can have a significant impact on the results, so try to be consistent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If you take medicines that affect blood clotting, you may be advised to stop taking these or to reduce the dose for 1 week before the test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31731" y="3977059"/>
            <a:ext cx="1908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HELPFUL HINTS</a:t>
            </a:r>
          </a:p>
        </p:txBody>
      </p:sp>
    </p:spTree>
    <p:extLst>
      <p:ext uri="{BB962C8B-B14F-4D97-AF65-F5344CB8AC3E}">
        <p14:creationId xmlns:p14="http://schemas.microsoft.com/office/powerpoint/2010/main" val="2022214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Information Provided in These Slides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63137" y="1392009"/>
            <a:ext cx="8252213" cy="466882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1800" dirty="0"/>
              <a:t>Overview of Myeloproliferative Neoplasms (MPNs) 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1800" dirty="0"/>
              <a:t>Origins of MPNs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1800" dirty="0"/>
              <a:t>Genetics of MPNs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1800" dirty="0"/>
              <a:t>Common Features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1800" dirty="0"/>
              <a:t>Common Laboratory Testing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1800" dirty="0"/>
              <a:t>Understanding the 3 Main Types of Philadelphia Chromosome-Negative MPNs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1600" dirty="0"/>
              <a:t>-  Polycythemia Vera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1600" dirty="0"/>
              <a:t>-  Essential Thrombocythemia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1600" dirty="0"/>
              <a:t>-  Myelofibrosis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1800" dirty="0"/>
              <a:t>Take an Active Role in Managing Your Condition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1800" dirty="0"/>
              <a:t>Steps to Be Your Own Advocate</a:t>
            </a:r>
          </a:p>
          <a:p>
            <a:pPr>
              <a:lnSpc>
                <a:spcPct val="100000"/>
              </a:lnSpc>
            </a:pP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9515-AA6E-43E1-8247-D65D668D8B5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1969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03188"/>
            <a:ext cx="9144000" cy="1126882"/>
          </a:xfrm>
          <a:noFill/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Understanding the 3 Main Types </a:t>
            </a:r>
            <a:b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Philadelphia Chromosome-Negative</a:t>
            </a:r>
            <a:b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Myeloproliferative Neoplasms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30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22023" y="3806649"/>
            <a:ext cx="54999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404040"/>
                </a:solidFill>
                <a:latin typeface="Arial"/>
                <a:cs typeface="Arial"/>
              </a:rPr>
              <a:t>Polycythemia Vera, Essential Thrombocythemia, and Myelofibrosis</a:t>
            </a:r>
          </a:p>
        </p:txBody>
      </p:sp>
      <p:sp>
        <p:nvSpPr>
          <p:cNvPr id="5" name="Rectangle 4"/>
          <p:cNvSpPr/>
          <p:nvPr/>
        </p:nvSpPr>
        <p:spPr>
          <a:xfrm>
            <a:off x="1130978" y="3622826"/>
            <a:ext cx="6860027" cy="45719"/>
          </a:xfrm>
          <a:prstGeom prst="rect">
            <a:avLst/>
          </a:prstGeom>
          <a:solidFill>
            <a:srgbClr val="8A8A8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3709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4432300" y="2162144"/>
            <a:ext cx="0" cy="19178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097" y="171629"/>
            <a:ext cx="8268486" cy="926796"/>
          </a:xfrm>
        </p:spPr>
        <p:txBody>
          <a:bodyPr/>
          <a:lstStyle/>
          <a:p>
            <a:r>
              <a:rPr lang="en-US" dirty="0"/>
              <a:t>Know Your Condition—Polycythemia Vera (PV)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367" y="1961993"/>
            <a:ext cx="30948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PV, the body makes too many red blood cells. Individuals may also have too many white blood cells or platelets</a:t>
            </a:r>
            <a:r>
              <a:rPr lang="en-US" sz="1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Characteristics:</a:t>
            </a:r>
          </a:p>
          <a:p>
            <a:pPr marL="285750" indent="-285750">
              <a:buClr>
                <a:srgbClr val="006EFF"/>
              </a:buClr>
              <a:buSzPct val="100000"/>
              <a:buFont typeface="Arial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age of diagnosis = 60</a:t>
            </a:r>
          </a:p>
          <a:p>
            <a:pPr marL="285750" indent="-285750">
              <a:buClr>
                <a:srgbClr val="006EFF"/>
              </a:buClr>
              <a:buSzPct val="100000"/>
              <a:buFont typeface="Arial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Slightly more common in males than in females</a:t>
            </a:r>
          </a:p>
          <a:p>
            <a:pPr marL="174625" indent="-174625"/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68431" y="4398584"/>
            <a:ext cx="2819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Clr>
                <a:srgbClr val="00B4F0"/>
              </a:buClr>
              <a:buFont typeface="Lucida Grande"/>
              <a:buChar char="‣"/>
              <a:defRPr sz="1400">
                <a:solidFill>
                  <a:srgbClr val="25215A"/>
                </a:solidFill>
                <a:latin typeface="Arial"/>
                <a:cs typeface="Arial"/>
              </a:defRPr>
            </a:lvl1pPr>
          </a:lstStyle>
          <a:p>
            <a:pPr>
              <a:buClr>
                <a:srgbClr val="006EFF"/>
              </a:buClr>
              <a:buFont typeface="Arial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 many red blood cells can cause blood to thicken, making it more difficult to flow through the body</a:t>
            </a:r>
            <a:r>
              <a:rPr lang="en-US" sz="1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6EFF"/>
              </a:buClr>
              <a:buFont typeface="Arial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Thicker blood flows abnormally; many organs may not get enough oxygen</a:t>
            </a:r>
            <a:r>
              <a:rPr lang="en-US" sz="1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91430" y="1961993"/>
            <a:ext cx="22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Clr>
                <a:srgbClr val="00B4F0"/>
              </a:buClr>
              <a:buFont typeface="Lucida Grande"/>
              <a:buChar char="‣"/>
              <a:defRPr sz="1400">
                <a:solidFill>
                  <a:srgbClr val="25215A"/>
                </a:solidFill>
                <a:latin typeface="Arial"/>
                <a:cs typeface="Arial"/>
              </a:defRPr>
            </a:lvl1pPr>
          </a:lstStyle>
          <a:p>
            <a:pPr marL="0" indent="0">
              <a:buNone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Blood clots leading to complications such as stroke, heart attack, chest pains</a:t>
            </a:r>
            <a:r>
              <a:rPr lang="en-US" sz="1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entagon 17"/>
          <p:cNvSpPr/>
          <p:nvPr/>
        </p:nvSpPr>
        <p:spPr>
          <a:xfrm>
            <a:off x="-1" y="5149875"/>
            <a:ext cx="3164115" cy="743857"/>
          </a:xfrm>
          <a:prstGeom prst="homePlate">
            <a:avLst>
              <a:gd name="adj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28600" y="5253618"/>
            <a:ext cx="380637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</a:rPr>
              <a:t>Polycythemia—POL-e-si-THEE-me-ah</a:t>
            </a:r>
            <a:endParaRPr lang="en-US" sz="1200" b="1" dirty="0">
              <a:solidFill>
                <a:schemeClr val="bg1"/>
              </a:solidFill>
            </a:endParaRPr>
          </a:p>
          <a:p>
            <a:pPr marL="0" lvl="1"/>
            <a:r>
              <a:rPr lang="en-US" sz="1200" dirty="0">
                <a:solidFill>
                  <a:schemeClr val="bg1"/>
                </a:solidFill>
              </a:rPr>
              <a:t>Vera—</a:t>
            </a:r>
            <a:r>
              <a:rPr lang="en-US" sz="1400" dirty="0">
                <a:solidFill>
                  <a:schemeClr val="bg1"/>
                </a:solidFill>
              </a:rPr>
              <a:t>VAY-rah or VE-rah</a:t>
            </a:r>
            <a:endParaRPr lang="en-US" sz="1400" b="1" dirty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31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-1" y="5983401"/>
            <a:ext cx="926502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00" dirty="0"/>
              <a:t>1. Mayo Clinic. Disease and Conditions: Polycythemia Vera. http://www.mayoclinic.com/health/polycythemia-vera/DS00919. Mayo Clinic web site. Accessed April 16, 2015. 2. National Organization for Rare Disorders. Polycythemia Vera. National Organization for Rare Disorders web site. http://rarediseases.org/rare-diseases/essential-thrombocythemia/. Updated May 8, 2013. Accessed December 28, 2015.</a:t>
            </a:r>
          </a:p>
          <a:p>
            <a:endParaRPr lang="en-US" dirty="0"/>
          </a:p>
        </p:txBody>
      </p:sp>
      <p:cxnSp>
        <p:nvCxnSpPr>
          <p:cNvPr id="17" name="Straight Connector 16"/>
          <p:cNvCxnSpPr>
            <a:stCxn id="20" idx="3"/>
          </p:cNvCxnSpPr>
          <p:nvPr/>
        </p:nvCxnSpPr>
        <p:spPr>
          <a:xfrm>
            <a:off x="2197356" y="1753160"/>
            <a:ext cx="4260594" cy="158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25756" y="1568494"/>
            <a:ext cx="13716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Description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70100" y="1568494"/>
            <a:ext cx="234525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Possible consequences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19230" y="4080013"/>
            <a:ext cx="265508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What happens</a:t>
            </a:r>
          </a:p>
        </p:txBody>
      </p:sp>
      <p:sp>
        <p:nvSpPr>
          <p:cNvPr id="30" name="Arc 29"/>
          <p:cNvSpPr/>
          <p:nvPr/>
        </p:nvSpPr>
        <p:spPr>
          <a:xfrm rot="18137069" flipH="1">
            <a:off x="1437163" y="2530517"/>
            <a:ext cx="1787837" cy="1759281"/>
          </a:xfrm>
          <a:prstGeom prst="arc">
            <a:avLst>
              <a:gd name="adj1" fmla="val 18370418"/>
              <a:gd name="adj2" fmla="val 2928844"/>
            </a:avLst>
          </a:prstGeom>
          <a:ln w="1111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Arc 30"/>
          <p:cNvSpPr/>
          <p:nvPr/>
        </p:nvSpPr>
        <p:spPr>
          <a:xfrm rot="13187838" flipH="1">
            <a:off x="5709047" y="2530517"/>
            <a:ext cx="1787837" cy="1759281"/>
          </a:xfrm>
          <a:prstGeom prst="arc">
            <a:avLst>
              <a:gd name="adj1" fmla="val 18370538"/>
              <a:gd name="adj2" fmla="val 2928844"/>
            </a:avLst>
          </a:prstGeom>
          <a:ln w="1111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857" y="1015859"/>
            <a:ext cx="1490472" cy="149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366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457200" y="1333500"/>
          <a:ext cx="8128000" cy="4114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384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1148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097" y="171629"/>
            <a:ext cx="8277099" cy="926796"/>
          </a:xfrm>
        </p:spPr>
        <p:txBody>
          <a:bodyPr/>
          <a:lstStyle/>
          <a:p>
            <a:r>
              <a:rPr lang="en-US" dirty="0"/>
              <a:t>Know Your Condition—Polycythemia Vera (PV)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800" y="1957191"/>
            <a:ext cx="26084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 can also cause </a:t>
            </a:r>
            <a:b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serious health problems because of thickening of the blood and excess blood cell production. Signs your healthcare team may look for include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32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063298"/>
            <a:ext cx="82642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Mayo Clinic. Disease and Conditions: Polycythemia Vera. http://www.mayoclinic.com/health/polycythemia-vera/DS00919. Mayo Clinic web site. Accessed April 16, 2015.</a:t>
            </a:r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694" y="1573723"/>
            <a:ext cx="1335024" cy="13350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052" y="1573723"/>
            <a:ext cx="1335024" cy="13350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688" y="3479800"/>
            <a:ext cx="1335024" cy="13350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052" y="3479800"/>
            <a:ext cx="1335024" cy="13350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852" y="3385125"/>
            <a:ext cx="1335024" cy="133502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340100" y="2920736"/>
            <a:ext cx="1528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An enlarged liver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06412" y="2920736"/>
            <a:ext cx="1528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An enlarged spleen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14290" y="4814824"/>
            <a:ext cx="2923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Stomach ulcers, gout, or kidney stones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13877" y="4814823"/>
            <a:ext cx="1528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Progression to leukemia</a:t>
            </a:r>
          </a:p>
        </p:txBody>
      </p:sp>
    </p:spTree>
    <p:extLst>
      <p:ext uri="{BB962C8B-B14F-4D97-AF65-F5344CB8AC3E}">
        <p14:creationId xmlns:p14="http://schemas.microsoft.com/office/powerpoint/2010/main" val="28624755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097" y="171629"/>
            <a:ext cx="8183820" cy="926796"/>
          </a:xfrm>
        </p:spPr>
        <p:txBody>
          <a:bodyPr/>
          <a:lstStyle/>
          <a:p>
            <a:r>
              <a:rPr lang="en-US" dirty="0"/>
              <a:t>Know Your Condition—Polycythemia Vera (PV)</a:t>
            </a:r>
          </a:p>
        </p:txBody>
      </p:sp>
      <p:sp>
        <p:nvSpPr>
          <p:cNvPr id="4" name="Rectangle 3"/>
          <p:cNvSpPr/>
          <p:nvPr/>
        </p:nvSpPr>
        <p:spPr>
          <a:xfrm>
            <a:off x="1828800" y="1894429"/>
            <a:ext cx="7315200" cy="3352800"/>
          </a:xfrm>
          <a:prstGeom prst="rect">
            <a:avLst/>
          </a:prstGeom>
          <a:noFill/>
          <a:ln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37572" y="2078282"/>
            <a:ext cx="2362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Clr>
                <a:srgbClr val="00B4F0"/>
              </a:buClr>
              <a:buFont typeface="Lucida Grande"/>
              <a:buChar char="‣"/>
              <a:defRPr sz="1400">
                <a:solidFill>
                  <a:srgbClr val="25215A"/>
                </a:solidFill>
                <a:latin typeface="Arial"/>
                <a:cs typeface="Arial"/>
              </a:defRPr>
            </a:lvl1pPr>
          </a:lstStyle>
          <a:p>
            <a:pPr>
              <a:buClr>
                <a:srgbClr val="006EFF"/>
              </a:buClr>
              <a:buFont typeface="Arial"/>
              <a:buChar char="•"/>
            </a:pPr>
            <a:r>
              <a:rPr lang="en-US" sz="1600" dirty="0">
                <a:solidFill>
                  <a:srgbClr val="404040"/>
                </a:solidFill>
              </a:rPr>
              <a:t>Fatigue</a:t>
            </a:r>
          </a:p>
          <a:p>
            <a:pPr>
              <a:buClr>
                <a:srgbClr val="006EFF"/>
              </a:buClr>
              <a:buFont typeface="Arial"/>
              <a:buChar char="•"/>
            </a:pPr>
            <a:r>
              <a:rPr lang="en-US" sz="1600" dirty="0">
                <a:solidFill>
                  <a:srgbClr val="404040"/>
                </a:solidFill>
              </a:rPr>
              <a:t>Itching (pruritus)</a:t>
            </a:r>
          </a:p>
          <a:p>
            <a:pPr>
              <a:buClr>
                <a:srgbClr val="006EFF"/>
              </a:buClr>
              <a:buFont typeface="Arial"/>
              <a:buChar char="•"/>
            </a:pPr>
            <a:r>
              <a:rPr lang="en-US" sz="1600" dirty="0">
                <a:solidFill>
                  <a:srgbClr val="404040"/>
                </a:solidFill>
              </a:rPr>
              <a:t>Difficulty sleeping</a:t>
            </a:r>
          </a:p>
          <a:p>
            <a:pPr>
              <a:buClr>
                <a:srgbClr val="006EFF"/>
              </a:buClr>
              <a:buFont typeface="Arial"/>
              <a:buChar char="•"/>
            </a:pPr>
            <a:r>
              <a:rPr lang="en-US" sz="1600" dirty="0">
                <a:solidFill>
                  <a:srgbClr val="404040"/>
                </a:solidFill>
              </a:rPr>
              <a:t>Day or night sweats</a:t>
            </a:r>
          </a:p>
          <a:p>
            <a:pPr>
              <a:buClr>
                <a:srgbClr val="006EFF"/>
              </a:buClr>
              <a:buFont typeface="Arial"/>
              <a:buChar char="•"/>
            </a:pPr>
            <a:r>
              <a:rPr lang="en-US" sz="1600" dirty="0">
                <a:solidFill>
                  <a:srgbClr val="404040"/>
                </a:solidFill>
              </a:rPr>
              <a:t>Headaches or dizziness/vertigo</a:t>
            </a:r>
          </a:p>
          <a:p>
            <a:pPr>
              <a:buClr>
                <a:srgbClr val="006EFF"/>
              </a:buClr>
              <a:buFont typeface="Arial"/>
              <a:buChar char="•"/>
            </a:pPr>
            <a:r>
              <a:rPr lang="en-US" sz="1600" dirty="0">
                <a:solidFill>
                  <a:srgbClr val="404040"/>
                </a:solidFill>
              </a:rPr>
              <a:t>Numbness in hands and feet</a:t>
            </a:r>
          </a:p>
          <a:p>
            <a:pPr>
              <a:buClr>
                <a:srgbClr val="006EFF"/>
              </a:buClr>
              <a:buFont typeface="Arial"/>
              <a:buChar char="•"/>
            </a:pPr>
            <a:r>
              <a:rPr lang="en-US" sz="1600" dirty="0">
                <a:solidFill>
                  <a:srgbClr val="404040"/>
                </a:solidFill>
              </a:rPr>
              <a:t>Bruising</a:t>
            </a:r>
          </a:p>
          <a:p>
            <a:pPr>
              <a:buClr>
                <a:srgbClr val="006EFF"/>
              </a:buClr>
              <a:buFont typeface="Arial"/>
              <a:buChar char="•"/>
            </a:pPr>
            <a:r>
              <a:rPr lang="en-US" sz="1600" dirty="0">
                <a:solidFill>
                  <a:srgbClr val="404040"/>
                </a:solidFill>
              </a:rPr>
              <a:t>Hypertension</a:t>
            </a:r>
          </a:p>
          <a:p>
            <a:pPr>
              <a:buClr>
                <a:srgbClr val="006EFF"/>
              </a:buClr>
              <a:buFont typeface="Arial"/>
              <a:buChar char="•"/>
            </a:pPr>
            <a:r>
              <a:rPr lang="en-US" sz="1600" dirty="0">
                <a:solidFill>
                  <a:srgbClr val="404040"/>
                </a:solidFill>
              </a:rPr>
              <a:t>Facial flushing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897406"/>
            <a:ext cx="1828800" cy="3352800"/>
          </a:xfrm>
          <a:prstGeom prst="rect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2595398"/>
            <a:ext cx="151180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In PV, symptoms you should look for include</a:t>
            </a:r>
            <a:r>
              <a:rPr lang="en-US" baseline="30000" dirty="0">
                <a:solidFill>
                  <a:schemeClr val="bg1"/>
                </a:solidFill>
              </a:rPr>
              <a:t>1,2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73287" y="2085426"/>
            <a:ext cx="2103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EFF"/>
              </a:buClr>
              <a:buFont typeface="Arial"/>
              <a:buChar char="•"/>
            </a:pPr>
            <a:r>
              <a:rPr lang="en-US" sz="1600" dirty="0">
                <a:solidFill>
                  <a:srgbClr val="404040"/>
                </a:solidFill>
                <a:latin typeface="Arial"/>
                <a:cs typeface="Arial"/>
              </a:rPr>
              <a:t>Inactivity</a:t>
            </a:r>
          </a:p>
          <a:p>
            <a:pPr marL="285750" indent="-285750">
              <a:buClr>
                <a:srgbClr val="006EFF"/>
              </a:buClr>
              <a:buFont typeface="Arial"/>
              <a:buChar char="•"/>
            </a:pPr>
            <a:r>
              <a:rPr lang="en-US" sz="1600" dirty="0">
                <a:solidFill>
                  <a:srgbClr val="404040"/>
                </a:solidFill>
                <a:latin typeface="Arial"/>
                <a:cs typeface="Arial"/>
              </a:rPr>
              <a:t>Double or blurred vision</a:t>
            </a:r>
          </a:p>
          <a:p>
            <a:pPr marL="285750" indent="-285750">
              <a:buClr>
                <a:srgbClr val="006EFF"/>
              </a:buClr>
              <a:buFont typeface="Arial"/>
              <a:buChar char="•"/>
            </a:pPr>
            <a:r>
              <a:rPr lang="en-US" sz="1600" dirty="0">
                <a:solidFill>
                  <a:srgbClr val="404040"/>
                </a:solidFill>
                <a:latin typeface="Arial"/>
                <a:cs typeface="Arial"/>
              </a:rPr>
              <a:t>Pain under the left ribs</a:t>
            </a:r>
          </a:p>
          <a:p>
            <a:pPr marL="285750" indent="-285750">
              <a:buClr>
                <a:srgbClr val="006EFF"/>
              </a:buClr>
              <a:buFont typeface="Arial"/>
              <a:buChar char="•"/>
            </a:pPr>
            <a:r>
              <a:rPr lang="en-US" sz="1600" dirty="0">
                <a:solidFill>
                  <a:srgbClr val="404040"/>
                </a:solidFill>
                <a:latin typeface="Arial"/>
                <a:cs typeface="Arial"/>
              </a:rPr>
              <a:t>Fever (&gt;100</a:t>
            </a:r>
            <a:r>
              <a:rPr lang="en-US" sz="1600" baseline="3000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lang="en-US" sz="1600" dirty="0">
                <a:solidFill>
                  <a:srgbClr val="404040"/>
                </a:solidFill>
                <a:latin typeface="Arial"/>
                <a:cs typeface="Arial"/>
              </a:rPr>
              <a:t>F)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58331" y="2078282"/>
            <a:ext cx="2438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Clr>
                <a:srgbClr val="00B4F0"/>
              </a:buClr>
              <a:buFont typeface="Lucida Grande"/>
              <a:buChar char="‣"/>
              <a:defRPr sz="1400">
                <a:solidFill>
                  <a:srgbClr val="25215A"/>
                </a:solidFill>
                <a:latin typeface="Arial"/>
                <a:cs typeface="Arial"/>
              </a:defRPr>
            </a:lvl1pPr>
          </a:lstStyle>
          <a:p>
            <a:pPr>
              <a:buClr>
                <a:srgbClr val="006EFF"/>
              </a:buClr>
              <a:buFont typeface="Arial"/>
              <a:buChar char="•"/>
            </a:pPr>
            <a:r>
              <a:rPr lang="en-US" sz="1600" dirty="0">
                <a:solidFill>
                  <a:srgbClr val="404040"/>
                </a:solidFill>
              </a:rPr>
              <a:t>Problems with concentration</a:t>
            </a:r>
          </a:p>
          <a:p>
            <a:pPr>
              <a:buClr>
                <a:srgbClr val="006EFF"/>
              </a:buClr>
              <a:buFont typeface="Arial"/>
              <a:buChar char="•"/>
            </a:pPr>
            <a:r>
              <a:rPr lang="en-US" sz="1600" dirty="0">
                <a:solidFill>
                  <a:srgbClr val="404040"/>
                </a:solidFill>
              </a:rPr>
              <a:t>Muscle aches</a:t>
            </a:r>
          </a:p>
          <a:p>
            <a:pPr>
              <a:buClr>
                <a:srgbClr val="006EFF"/>
              </a:buClr>
              <a:buFont typeface="Arial"/>
              <a:buChar char="•"/>
            </a:pPr>
            <a:r>
              <a:rPr lang="en-US" sz="1600" dirty="0">
                <a:solidFill>
                  <a:srgbClr val="404040"/>
                </a:solidFill>
              </a:rPr>
              <a:t>Abdominal pain/discomfort</a:t>
            </a:r>
          </a:p>
          <a:p>
            <a:pPr>
              <a:buClr>
                <a:srgbClr val="006EFF"/>
              </a:buClr>
              <a:buFont typeface="Arial"/>
              <a:buChar char="•"/>
            </a:pPr>
            <a:r>
              <a:rPr lang="en-US" sz="1600" dirty="0">
                <a:solidFill>
                  <a:srgbClr val="404040"/>
                </a:solidFill>
              </a:rPr>
              <a:t>Depression/Sad mood</a:t>
            </a:r>
          </a:p>
          <a:p>
            <a:pPr>
              <a:buClr>
                <a:srgbClr val="006EFF"/>
              </a:buClr>
              <a:buFont typeface="Arial"/>
              <a:buChar char="•"/>
            </a:pPr>
            <a:r>
              <a:rPr lang="en-US" sz="1600" dirty="0">
                <a:solidFill>
                  <a:srgbClr val="404040"/>
                </a:solidFill>
              </a:rPr>
              <a:t>Shortness of breath</a:t>
            </a:r>
          </a:p>
          <a:p>
            <a:pPr>
              <a:buClr>
                <a:srgbClr val="006EFF"/>
              </a:buClr>
              <a:buFont typeface="Arial"/>
              <a:buChar char="•"/>
            </a:pPr>
            <a:r>
              <a:rPr lang="en-US" sz="1600" dirty="0">
                <a:solidFill>
                  <a:srgbClr val="404040"/>
                </a:solidFill>
              </a:rPr>
              <a:t>Filling up quickly (early satiety)</a:t>
            </a:r>
          </a:p>
          <a:p>
            <a:pPr>
              <a:buClr>
                <a:srgbClr val="006EFF"/>
              </a:buClr>
              <a:buFont typeface="Arial"/>
              <a:buChar char="•"/>
            </a:pPr>
            <a:r>
              <a:rPr lang="en-US" sz="1600" dirty="0">
                <a:solidFill>
                  <a:srgbClr val="404040"/>
                </a:solidFill>
              </a:rPr>
              <a:t>Cough</a:t>
            </a:r>
          </a:p>
          <a:p>
            <a:pPr>
              <a:buClr>
                <a:srgbClr val="006EFF"/>
              </a:buClr>
              <a:buFont typeface="Arial"/>
              <a:buChar char="•"/>
            </a:pPr>
            <a:r>
              <a:rPr lang="en-US" sz="1600" dirty="0">
                <a:solidFill>
                  <a:srgbClr val="404040"/>
                </a:solidFill>
              </a:rPr>
              <a:t>Bone pain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33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043233"/>
            <a:ext cx="88481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1. Mesa R, Miller C, Thyne M, et al. </a:t>
            </a:r>
            <a:r>
              <a:rPr lang="en-US" sz="800" i="1" dirty="0"/>
              <a:t>BMC Cancer</a:t>
            </a:r>
            <a:r>
              <a:rPr lang="en-US" sz="800" dirty="0"/>
              <a:t>. 2016;16:167. 2. Scherber R, Dueck A, Johansson P, et al. </a:t>
            </a:r>
            <a:r>
              <a:rPr lang="en-US" sz="800" i="1" dirty="0"/>
              <a:t>Blood</a:t>
            </a:r>
            <a:r>
              <a:rPr lang="en-US" sz="800" dirty="0"/>
              <a:t>. 2011;118(2):401-408.</a:t>
            </a:r>
            <a:endParaRPr lang="en-US" sz="8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1675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097" y="171629"/>
            <a:ext cx="8152070" cy="926796"/>
          </a:xfrm>
        </p:spPr>
        <p:txBody>
          <a:bodyPr/>
          <a:lstStyle/>
          <a:p>
            <a:r>
              <a:rPr lang="en-US" dirty="0"/>
              <a:t>Know Your Condition—Polycythemia Vera (PV)</a:t>
            </a:r>
          </a:p>
        </p:txBody>
      </p:sp>
      <p:sp>
        <p:nvSpPr>
          <p:cNvPr id="4" name="Rectangle 3"/>
          <p:cNvSpPr/>
          <p:nvPr/>
        </p:nvSpPr>
        <p:spPr>
          <a:xfrm>
            <a:off x="1828800" y="1891466"/>
            <a:ext cx="7315200" cy="3352800"/>
          </a:xfrm>
          <a:prstGeom prst="rect">
            <a:avLst/>
          </a:prstGeom>
          <a:noFill/>
          <a:ln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05931" y="2268886"/>
            <a:ext cx="2438400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Clr>
                <a:srgbClr val="00B4F0"/>
              </a:buClr>
              <a:buFont typeface="Lucida Grande"/>
              <a:buChar char="‣"/>
              <a:defRPr sz="1400">
                <a:solidFill>
                  <a:srgbClr val="25215A"/>
                </a:solidFill>
                <a:latin typeface="Arial"/>
                <a:cs typeface="Arial"/>
              </a:defRPr>
            </a:lvl1pPr>
          </a:lstStyle>
          <a:p>
            <a:pPr marL="0" indent="0">
              <a:lnSpc>
                <a:spcPts val="2000"/>
              </a:lnSpc>
              <a:buClr>
                <a:srgbClr val="006EFF"/>
              </a:buClr>
              <a:buNone/>
            </a:pPr>
            <a:r>
              <a:rPr lang="en-US" dirty="0">
                <a:solidFill>
                  <a:srgbClr val="404040"/>
                </a:solidFill>
              </a:rPr>
              <a:t>Symptoms related to enlarged spleen in PV</a:t>
            </a:r>
            <a:r>
              <a:rPr lang="en-US" baseline="30000" dirty="0">
                <a:solidFill>
                  <a:srgbClr val="404040"/>
                </a:solidFill>
              </a:rPr>
              <a:t>1,2</a:t>
            </a:r>
            <a:endParaRPr lang="en-US" dirty="0">
              <a:solidFill>
                <a:srgbClr val="404040"/>
              </a:solidFill>
            </a:endParaRPr>
          </a:p>
          <a:p>
            <a:pPr>
              <a:lnSpc>
                <a:spcPts val="2000"/>
              </a:lnSpc>
              <a:buClr>
                <a:srgbClr val="006EFF"/>
              </a:buClr>
              <a:buFont typeface="Arial"/>
              <a:buChar char="•"/>
            </a:pPr>
            <a:r>
              <a:rPr lang="en-US" dirty="0">
                <a:solidFill>
                  <a:srgbClr val="404040"/>
                </a:solidFill>
              </a:rPr>
              <a:t>Pain or discomfort under your left ribs</a:t>
            </a:r>
          </a:p>
          <a:p>
            <a:pPr>
              <a:lnSpc>
                <a:spcPts val="2000"/>
              </a:lnSpc>
              <a:buClr>
                <a:srgbClr val="006EFF"/>
              </a:buClr>
              <a:buFont typeface="Arial"/>
              <a:buChar char="•"/>
            </a:pPr>
            <a:r>
              <a:rPr lang="en-US" dirty="0">
                <a:solidFill>
                  <a:srgbClr val="404040"/>
                </a:solidFill>
              </a:rPr>
              <a:t>Feeling full when you  haven’t eaten or have eaten very little</a:t>
            </a:r>
          </a:p>
          <a:p>
            <a:pPr>
              <a:lnSpc>
                <a:spcPts val="2000"/>
              </a:lnSpc>
            </a:pPr>
            <a:endParaRPr lang="en-US" dirty="0">
              <a:solidFill>
                <a:srgbClr val="404040"/>
              </a:solidFill>
            </a:endParaRPr>
          </a:p>
          <a:p>
            <a:pPr>
              <a:lnSpc>
                <a:spcPts val="2000"/>
              </a:lnSpc>
            </a:pPr>
            <a:endParaRPr lang="en-US" dirty="0">
              <a:solidFill>
                <a:srgbClr val="404040"/>
              </a:solidFill>
            </a:endParaRPr>
          </a:p>
          <a:p>
            <a:pPr>
              <a:lnSpc>
                <a:spcPts val="2000"/>
              </a:lnSpc>
            </a:pPr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85172" y="2268886"/>
            <a:ext cx="2362200" cy="2393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Clr>
                <a:srgbClr val="00B4F0"/>
              </a:buClr>
              <a:buFont typeface="Lucida Grande"/>
              <a:buChar char="‣"/>
              <a:defRPr sz="1400">
                <a:solidFill>
                  <a:srgbClr val="25215A"/>
                </a:solidFill>
                <a:latin typeface="Arial"/>
                <a:cs typeface="Arial"/>
              </a:defRPr>
            </a:lvl1pPr>
          </a:lstStyle>
          <a:p>
            <a:pPr marL="0" indent="0">
              <a:lnSpc>
                <a:spcPts val="2000"/>
              </a:lnSpc>
              <a:buClr>
                <a:srgbClr val="006EFF"/>
              </a:buClr>
              <a:buNone/>
            </a:pPr>
            <a:r>
              <a:rPr lang="en-US" dirty="0">
                <a:solidFill>
                  <a:srgbClr val="404040"/>
                </a:solidFill>
              </a:rPr>
              <a:t>Common PV symptoms</a:t>
            </a:r>
            <a:r>
              <a:rPr lang="en-US" baseline="30000" dirty="0">
                <a:solidFill>
                  <a:srgbClr val="404040"/>
                </a:solidFill>
              </a:rPr>
              <a:t>2</a:t>
            </a:r>
          </a:p>
          <a:p>
            <a:pPr>
              <a:lnSpc>
                <a:spcPts val="2000"/>
              </a:lnSpc>
              <a:buClr>
                <a:srgbClr val="006EFF"/>
              </a:buClr>
              <a:buFont typeface="Arial"/>
              <a:buChar char="•"/>
            </a:pPr>
            <a:r>
              <a:rPr lang="en-US" dirty="0">
                <a:solidFill>
                  <a:srgbClr val="404040"/>
                </a:solidFill>
              </a:rPr>
              <a:t>Tiredness or fatigue</a:t>
            </a:r>
          </a:p>
          <a:p>
            <a:pPr>
              <a:lnSpc>
                <a:spcPts val="2000"/>
              </a:lnSpc>
              <a:buClr>
                <a:srgbClr val="006EFF"/>
              </a:buClr>
              <a:buFont typeface="Arial"/>
              <a:buChar char="•"/>
            </a:pPr>
            <a:r>
              <a:rPr lang="en-US" dirty="0">
                <a:solidFill>
                  <a:srgbClr val="404040"/>
                </a:solidFill>
              </a:rPr>
              <a:t>Itching, especially after a warm shower</a:t>
            </a:r>
          </a:p>
          <a:p>
            <a:pPr>
              <a:lnSpc>
                <a:spcPts val="2000"/>
              </a:lnSpc>
              <a:buClr>
                <a:srgbClr val="006EFF"/>
              </a:buClr>
              <a:buFont typeface="Arial"/>
              <a:buChar char="•"/>
            </a:pPr>
            <a:r>
              <a:rPr lang="en-US" dirty="0">
                <a:solidFill>
                  <a:srgbClr val="404040"/>
                </a:solidFill>
              </a:rPr>
              <a:t>Sweating (at night or during the day)</a:t>
            </a:r>
          </a:p>
          <a:p>
            <a:pPr>
              <a:lnSpc>
                <a:spcPts val="2000"/>
              </a:lnSpc>
              <a:buClr>
                <a:srgbClr val="006EFF"/>
              </a:buClr>
              <a:buFont typeface="Arial"/>
              <a:buChar char="•"/>
            </a:pPr>
            <a:r>
              <a:rPr lang="en-US" dirty="0">
                <a:solidFill>
                  <a:srgbClr val="404040"/>
                </a:solidFill>
              </a:rPr>
              <a:t>Any other symptoms</a:t>
            </a:r>
          </a:p>
          <a:p>
            <a:pPr>
              <a:lnSpc>
                <a:spcPts val="2000"/>
              </a:lnSpc>
            </a:pPr>
            <a:endParaRPr lang="en-US" dirty="0">
              <a:solidFill>
                <a:srgbClr val="404040"/>
              </a:solidFill>
            </a:endParaRPr>
          </a:p>
          <a:p>
            <a:pPr>
              <a:lnSpc>
                <a:spcPts val="2000"/>
              </a:lnSpc>
            </a:pPr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886823"/>
            <a:ext cx="1828800" cy="3352800"/>
          </a:xfrm>
          <a:prstGeom prst="rect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43934" y="2542481"/>
            <a:ext cx="151180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Be sure to tell your healthcare team if you experience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5131" y="2272261"/>
            <a:ext cx="2103074" cy="2940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buClr>
                <a:srgbClr val="006EFF"/>
              </a:buClr>
            </a:pPr>
            <a:r>
              <a:rPr lang="en-US" sz="1400" dirty="0">
                <a:solidFill>
                  <a:srgbClr val="404040"/>
                </a:solidFill>
                <a:latin typeface="Arial"/>
                <a:cs typeface="Arial"/>
              </a:rPr>
              <a:t>Other considerations</a:t>
            </a:r>
          </a:p>
          <a:p>
            <a:pPr marL="285750" indent="-285750">
              <a:lnSpc>
                <a:spcPts val="2000"/>
              </a:lnSpc>
              <a:buClr>
                <a:srgbClr val="006EFF"/>
              </a:buClr>
              <a:buFont typeface="Arial"/>
              <a:buChar char="•"/>
            </a:pPr>
            <a:r>
              <a:rPr lang="en-US" sz="1400" dirty="0">
                <a:solidFill>
                  <a:srgbClr val="404040"/>
                </a:solidFill>
                <a:latin typeface="Arial"/>
                <a:cs typeface="Arial"/>
              </a:rPr>
              <a:t>Frequency, time commitment and challenges you may have managing your PV</a:t>
            </a:r>
            <a:r>
              <a:rPr lang="en-US" sz="1400" baseline="30000" dirty="0">
                <a:solidFill>
                  <a:srgbClr val="404040"/>
                </a:solidFill>
                <a:latin typeface="Arial"/>
                <a:cs typeface="Arial"/>
              </a:rPr>
              <a:t>1</a:t>
            </a:r>
          </a:p>
          <a:p>
            <a:pPr marL="573088" lvl="1" indent="-285750">
              <a:lnSpc>
                <a:spcPct val="114000"/>
              </a:lnSpc>
              <a:buClr>
                <a:srgbClr val="006EFF"/>
              </a:buClr>
              <a:buFont typeface="Arial"/>
              <a:buChar char="•"/>
            </a:pPr>
            <a:r>
              <a:rPr lang="en-US" sz="1200" dirty="0">
                <a:solidFill>
                  <a:srgbClr val="404040"/>
                </a:solidFill>
                <a:latin typeface="Arial"/>
                <a:cs typeface="Arial"/>
              </a:rPr>
              <a:t>Finding a phlebotomy center</a:t>
            </a:r>
          </a:p>
          <a:p>
            <a:pPr marL="573088" lvl="1" indent="-285750">
              <a:lnSpc>
                <a:spcPct val="114000"/>
              </a:lnSpc>
              <a:buClr>
                <a:srgbClr val="006EFF"/>
              </a:buClr>
              <a:buFont typeface="Arial"/>
              <a:buChar char="•"/>
            </a:pPr>
            <a:r>
              <a:rPr lang="en-US" sz="1200" dirty="0">
                <a:solidFill>
                  <a:srgbClr val="404040"/>
                </a:solidFill>
                <a:latin typeface="Arial"/>
                <a:cs typeface="Arial"/>
              </a:rPr>
              <a:t>Time commitment related to having a phlebotomy</a:t>
            </a:r>
          </a:p>
          <a:p>
            <a:pPr marL="285750" indent="-285750">
              <a:lnSpc>
                <a:spcPts val="2000"/>
              </a:lnSpc>
              <a:buClr>
                <a:srgbClr val="00B4F0"/>
              </a:buClr>
              <a:buFont typeface="Lucida Grande"/>
              <a:buChar char="‣"/>
            </a:pPr>
            <a:endParaRPr lang="en-US" sz="1400" dirty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5031" y="5311064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i="1">
                <a:solidFill>
                  <a:srgbClr val="00B4F0"/>
                </a:solidFill>
                <a:latin typeface="Arial"/>
                <a:cs typeface="Arial"/>
              </a:defRPr>
            </a:lvl1pPr>
          </a:lstStyle>
          <a:p>
            <a:r>
              <a:rPr lang="en-US" dirty="0">
                <a:solidFill>
                  <a:srgbClr val="3D95C6"/>
                </a:solidFill>
              </a:rPr>
              <a:t>If you have answered </a:t>
            </a:r>
            <a:r>
              <a:rPr lang="en-US" b="1" dirty="0">
                <a:solidFill>
                  <a:srgbClr val="3D95C6"/>
                </a:solidFill>
              </a:rPr>
              <a:t>YES</a:t>
            </a:r>
            <a:r>
              <a:rPr lang="en-US" dirty="0">
                <a:solidFill>
                  <a:srgbClr val="3D95C6"/>
                </a:solidFill>
              </a:rPr>
              <a:t> to any of these questions, it is important to talk to your healthcare professional about your PV.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34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892304"/>
            <a:ext cx="8850923" cy="752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1. Leukemia &amp; Lymphoma Society. Myelofibrosis Facts. Leukemia &amp; Lymphoma Society web site. http://www.lls.org/content/nationalcontent/resourcecenter/freeeducationmaterials/mpd/pdf/idiopathicmyelofibrosis.pdf. Revised April 2012. Accessed March 11, 2015. 2. Mayo Clinic. Disease and Conditions: Polycythemia Vera. http://www.mayoclinic.com/health/polycythemia-vera/DS00919. Accessed April 16, 2015.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3482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555" y="31362"/>
            <a:ext cx="7334095" cy="926796"/>
          </a:xfrm>
        </p:spPr>
        <p:txBody>
          <a:bodyPr/>
          <a:lstStyle/>
          <a:p>
            <a:r>
              <a:rPr lang="en-US" dirty="0"/>
              <a:t>About Phlebotomy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030185" y="937204"/>
            <a:ext cx="3886200" cy="4351338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A phlebotomy is a procedure to remove blood; it is typically done to decrease red blood cell (RBC) counts</a:t>
            </a:r>
            <a:r>
              <a:rPr lang="en-US" sz="1800" baseline="30000" dirty="0"/>
              <a:t>1</a:t>
            </a:r>
          </a:p>
          <a:p>
            <a:r>
              <a:rPr lang="en-US" sz="1800" dirty="0"/>
              <a:t>To determine whether you need a phlebotomy, you will have your blood tested and separated into red blood cells, white blood cells, and plasma; this process is called    centrifugation</a:t>
            </a:r>
            <a:r>
              <a:rPr lang="en-US" sz="1800" baseline="30000" dirty="0"/>
              <a:t>2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35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006369"/>
            <a:ext cx="90209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800" dirty="0"/>
              <a:t>1. Mayo Clinic. Polycythemia Vera: Treatments and Drugs. Mayo Clinic web site. http://www.mayoclinic.org/diseases-conditions/polycythemia-vera/basics/treatment/con-20031013. Accessed December 29, 2015. 2. Dean L. </a:t>
            </a:r>
            <a:r>
              <a:rPr lang="en-US" sz="800" i="1" dirty="0"/>
              <a:t>Blood Groups and Red Cell Antigens</a:t>
            </a:r>
            <a:r>
              <a:rPr lang="en-US" sz="800" dirty="0"/>
              <a:t>. Bethesda, MD: National Center for Biotechnology Information (US); 2005.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70457" t="1" r="15388" b="-4127"/>
          <a:stretch/>
        </p:blipFill>
        <p:spPr>
          <a:xfrm>
            <a:off x="3517127" y="1193555"/>
            <a:ext cx="646386" cy="40325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84323" b="2097"/>
          <a:stretch/>
        </p:blipFill>
        <p:spPr>
          <a:xfrm>
            <a:off x="1894979" y="1191138"/>
            <a:ext cx="715854" cy="3771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83943" t="-1" r="-2932" b="-1585"/>
          <a:stretch/>
        </p:blipFill>
        <p:spPr>
          <a:xfrm>
            <a:off x="4296961" y="1202699"/>
            <a:ext cx="867104" cy="3936229"/>
          </a:xfrm>
          <a:prstGeom prst="rect">
            <a:avLst/>
          </a:prstGeom>
        </p:spPr>
      </p:pic>
      <p:pic>
        <p:nvPicPr>
          <p:cNvPr id="1026" name="Picture 2" descr="http://the-healthcare.org/wp-content/uploads/2013/07/HematocritLevel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36" b="4003"/>
          <a:stretch/>
        </p:blipFill>
        <p:spPr bwMode="auto">
          <a:xfrm>
            <a:off x="-86297" y="723894"/>
            <a:ext cx="723832" cy="433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ight Arrow 11"/>
          <p:cNvSpPr/>
          <p:nvPr/>
        </p:nvSpPr>
        <p:spPr>
          <a:xfrm>
            <a:off x="722879" y="2910083"/>
            <a:ext cx="1221346" cy="1609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756" y="2619928"/>
            <a:ext cx="14374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Centrifugation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34848" y="4986018"/>
            <a:ext cx="953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Blood Sample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23260" y="5042369"/>
            <a:ext cx="953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Anemia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19488" y="5019086"/>
            <a:ext cx="953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Normal Blood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17495" y="5019458"/>
            <a:ext cx="1185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Polycythemia Vera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0635" y="1227600"/>
            <a:ext cx="648886" cy="381708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66478" y="5004622"/>
            <a:ext cx="9073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Iron Deficient Anemia</a:t>
            </a:r>
            <a:r>
              <a:rPr lang="en-US" sz="1400" baseline="30000" dirty="0"/>
              <a:t>*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5702411"/>
            <a:ext cx="27491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*Chronic myeloid leukemia (CML).</a:t>
            </a:r>
          </a:p>
        </p:txBody>
      </p:sp>
    </p:spTree>
    <p:extLst>
      <p:ext uri="{BB962C8B-B14F-4D97-AF65-F5344CB8AC3E}">
        <p14:creationId xmlns:p14="http://schemas.microsoft.com/office/powerpoint/2010/main" val="4291753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Red Blood Cells?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957639" y="2318087"/>
            <a:ext cx="4557711" cy="3858875"/>
          </a:xfrm>
        </p:spPr>
        <p:txBody>
          <a:bodyPr>
            <a:normAutofit/>
          </a:bodyPr>
          <a:lstStyle/>
          <a:p>
            <a:r>
              <a:rPr lang="en-US" sz="1800" dirty="0"/>
              <a:t>Phlebotomy is a procedure utilized to lower hemoglobin and hematocrit</a:t>
            </a:r>
          </a:p>
          <a:p>
            <a:r>
              <a:rPr lang="en-US" sz="1800" dirty="0"/>
              <a:t>Hematocrit is the proportion of your total blood volume made of red blood cells</a:t>
            </a:r>
          </a:p>
          <a:p>
            <a:r>
              <a:rPr lang="en-US" sz="1800" dirty="0"/>
              <a:t>Too many red blood cells can slow blood flow rate and increase the likelihood of thrombosis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36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023363"/>
            <a:ext cx="85871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MPN Research Foundation. Polycythemia Vera: Available Treatments. http://www.mpnresearchfoundation.org/Polycythemia-Vera-28PV-29#Available_Treatments. Accessed December 21, 2015.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257301" y="1930401"/>
            <a:ext cx="0" cy="3035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57301" y="4965701"/>
            <a:ext cx="2057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485901" y="4897142"/>
            <a:ext cx="0" cy="1320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714501" y="4897142"/>
            <a:ext cx="0" cy="1320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943101" y="4897142"/>
            <a:ext cx="0" cy="1320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171701" y="4897142"/>
            <a:ext cx="0" cy="1320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400301" y="4897142"/>
            <a:ext cx="0" cy="1320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628901" y="4897142"/>
            <a:ext cx="0" cy="1320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857501" y="4897142"/>
            <a:ext cx="0" cy="1320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086101" y="4897142"/>
            <a:ext cx="0" cy="1320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314701" y="4897142"/>
            <a:ext cx="0" cy="1320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336677" y="5047309"/>
            <a:ext cx="2159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accent1">
                    <a:lumMod val="75000"/>
                  </a:schemeClr>
                </a:solidFill>
              </a:rPr>
              <a:t>10     20    30     40     50    60    70     80    90     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1143001" y="3937001"/>
            <a:ext cx="1936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143001" y="2933701"/>
            <a:ext cx="1936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143001" y="1930401"/>
            <a:ext cx="1936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Arc 32"/>
          <p:cNvSpPr/>
          <p:nvPr/>
        </p:nvSpPr>
        <p:spPr>
          <a:xfrm rot="5707043">
            <a:off x="-1190132" y="293493"/>
            <a:ext cx="5216830" cy="3292048"/>
          </a:xfrm>
          <a:prstGeom prst="arc">
            <a:avLst>
              <a:gd name="adj1" fmla="val 15843024"/>
              <a:gd name="adj2" fmla="val 21477460"/>
            </a:avLst>
          </a:prstGeom>
          <a:ln w="28575">
            <a:solidFill>
              <a:schemeClr val="tx1">
                <a:lumMod val="75000"/>
                <a:lumOff val="2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-178747" y="3188574"/>
            <a:ext cx="22775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algn="ctr"/>
            <a:r>
              <a:rPr lang="en-US" sz="1050" b="1" dirty="0"/>
              <a:t>Relative Viscosity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979615" y="5214287"/>
            <a:ext cx="2159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1">
                    <a:lumMod val="75000"/>
                  </a:schemeClr>
                </a:solidFill>
              </a:rPr>
              <a:t>Hematocrit, %</a:t>
            </a:r>
          </a:p>
        </p:txBody>
      </p:sp>
    </p:spTree>
    <p:extLst>
      <p:ext uri="{BB962C8B-B14F-4D97-AF65-F5344CB8AC3E}">
        <p14:creationId xmlns:p14="http://schemas.microsoft.com/office/powerpoint/2010/main" val="39496207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097" y="171629"/>
            <a:ext cx="8363736" cy="926796"/>
          </a:xfrm>
        </p:spPr>
        <p:txBody>
          <a:bodyPr/>
          <a:lstStyle/>
          <a:p>
            <a:r>
              <a:rPr lang="en-US" dirty="0"/>
              <a:t>Know Your Condition—Polycythemia Vera (PV)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381" y="2017698"/>
            <a:ext cx="3681138" cy="43132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2438400"/>
            <a:ext cx="4343400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4F0"/>
              </a:buClr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Your healthcare team may discuss</a:t>
            </a:r>
            <a:b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</a:b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285750" lvl="0" indent="-285750">
              <a:spcAft>
                <a:spcPts val="600"/>
              </a:spcAft>
              <a:buClr>
                <a:srgbClr val="006EFF"/>
              </a:buClr>
              <a:buFont typeface="Arial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Their goals for managing your condition</a:t>
            </a:r>
          </a:p>
          <a:p>
            <a:pPr marL="285750" lvl="0" indent="-285750">
              <a:spcAft>
                <a:spcPts val="600"/>
              </a:spcAft>
              <a:buClr>
                <a:srgbClr val="006EFF"/>
              </a:buClr>
              <a:buFont typeface="Arial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How your condition will be monitored</a:t>
            </a:r>
          </a:p>
          <a:p>
            <a:pPr marL="285750" lvl="0" indent="-285750">
              <a:spcAft>
                <a:spcPts val="600"/>
              </a:spcAft>
              <a:buClr>
                <a:srgbClr val="006EFF"/>
              </a:buClr>
              <a:buFont typeface="Arial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Overall treatment strategy</a:t>
            </a:r>
          </a:p>
          <a:p>
            <a:pPr marL="285750" lvl="0" indent="-285750">
              <a:spcAft>
                <a:spcPts val="600"/>
              </a:spcAft>
              <a:buClr>
                <a:srgbClr val="006EFF"/>
              </a:buClr>
              <a:buFont typeface="Arial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Factors that suggest a change in therapy is needed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3933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096" y="171629"/>
            <a:ext cx="8892903" cy="926796"/>
          </a:xfrm>
        </p:spPr>
        <p:txBody>
          <a:bodyPr/>
          <a:lstStyle/>
          <a:p>
            <a:r>
              <a:rPr lang="en-US" dirty="0"/>
              <a:t>Know Your Condition—</a:t>
            </a:r>
            <a:br>
              <a:rPr lang="en-US" dirty="0"/>
            </a:br>
            <a:r>
              <a:rPr lang="en-US" dirty="0"/>
              <a:t>Essential Thrombocythemia (ET)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7791" y="1928044"/>
            <a:ext cx="214616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404040"/>
                </a:solidFill>
                <a:latin typeface="Arial"/>
                <a:cs typeface="Arial"/>
              </a:rPr>
              <a:t>In ET, the body makes too many platelets</a:t>
            </a:r>
          </a:p>
          <a:p>
            <a:endParaRPr lang="en-US" sz="1200" dirty="0">
              <a:solidFill>
                <a:srgbClr val="404040"/>
              </a:solidFill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sz="1200" dirty="0">
                <a:solidFill>
                  <a:srgbClr val="404040"/>
                </a:solidFill>
                <a:latin typeface="Arial"/>
                <a:cs typeface="Arial"/>
              </a:rPr>
              <a:t>Patient Characteristics:</a:t>
            </a:r>
          </a:p>
          <a:p>
            <a:pPr marL="285750" indent="-285750">
              <a:spcAft>
                <a:spcPts val="600"/>
              </a:spcAft>
              <a:buClr>
                <a:srgbClr val="006EFF"/>
              </a:buClr>
              <a:buSzPct val="100000"/>
              <a:buFont typeface="Arial"/>
              <a:buChar char="•"/>
            </a:pPr>
            <a:r>
              <a:rPr lang="en-US" sz="1200" dirty="0">
                <a:solidFill>
                  <a:srgbClr val="404040"/>
                </a:solidFill>
                <a:latin typeface="Arial"/>
                <a:cs typeface="Arial"/>
              </a:rPr>
              <a:t>More common in females than males</a:t>
            </a:r>
          </a:p>
          <a:p>
            <a:pPr marL="285750" indent="-285750">
              <a:buClr>
                <a:srgbClr val="006EFF"/>
              </a:buClr>
              <a:buSzPct val="100000"/>
              <a:buFont typeface="Arial"/>
              <a:buChar char="•"/>
            </a:pPr>
            <a:r>
              <a:rPr lang="en-US" sz="1200" dirty="0">
                <a:solidFill>
                  <a:srgbClr val="404040"/>
                </a:solidFill>
                <a:latin typeface="Arial"/>
                <a:cs typeface="Arial"/>
              </a:rPr>
              <a:t>Occurs most frequently after age 50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02639" y="4441687"/>
            <a:ext cx="2671675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Clr>
                <a:srgbClr val="00B4F0"/>
              </a:buClr>
              <a:buFont typeface="Lucida Grande"/>
              <a:buChar char="‣"/>
              <a:defRPr sz="1400">
                <a:solidFill>
                  <a:srgbClr val="25215A"/>
                </a:solidFill>
                <a:latin typeface="Arial"/>
                <a:cs typeface="Arial"/>
              </a:defRPr>
            </a:lvl1pPr>
          </a:lstStyle>
          <a:p>
            <a:pPr>
              <a:spcAft>
                <a:spcPts val="600"/>
              </a:spcAft>
              <a:buClr>
                <a:srgbClr val="006EFF"/>
              </a:buClr>
              <a:buFont typeface="Arial"/>
              <a:buChar char="•"/>
            </a:pPr>
            <a:r>
              <a:rPr lang="en-US" sz="1200" dirty="0">
                <a:solidFill>
                  <a:srgbClr val="404040"/>
                </a:solidFill>
              </a:rPr>
              <a:t>Too many platelets can clump together in the blood, becoming difficult to flow through the body</a:t>
            </a:r>
          </a:p>
          <a:p>
            <a:pPr>
              <a:buClr>
                <a:srgbClr val="006EFF"/>
              </a:buClr>
              <a:buFont typeface="Arial"/>
              <a:buChar char="•"/>
            </a:pPr>
            <a:r>
              <a:rPr lang="en-US" sz="1200" dirty="0">
                <a:solidFill>
                  <a:srgbClr val="404040"/>
                </a:solidFill>
              </a:rPr>
              <a:t>Extra platelets can cause clots to form and increase the risk for serious problems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70100" y="1929165"/>
            <a:ext cx="2345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Clr>
                <a:srgbClr val="00B4F0"/>
              </a:buClr>
              <a:buFont typeface="Lucida Grande"/>
              <a:buChar char="‣"/>
              <a:defRPr sz="1400">
                <a:solidFill>
                  <a:srgbClr val="25215A"/>
                </a:solidFill>
                <a:latin typeface="Arial"/>
                <a:cs typeface="Arial"/>
              </a:defRPr>
            </a:lvl1pPr>
          </a:lstStyle>
          <a:p>
            <a:pPr marL="0" indent="0">
              <a:buNone/>
            </a:pPr>
            <a:r>
              <a:rPr lang="en-US" sz="1200" dirty="0">
                <a:solidFill>
                  <a:srgbClr val="404040"/>
                </a:solidFill>
              </a:rPr>
              <a:t>Formation of clots, potentially leading to heart attack </a:t>
            </a:r>
            <a:br>
              <a:rPr lang="en-US" sz="1200" dirty="0">
                <a:solidFill>
                  <a:srgbClr val="404040"/>
                </a:solidFill>
              </a:rPr>
            </a:br>
            <a:r>
              <a:rPr lang="en-US" sz="1200" dirty="0">
                <a:solidFill>
                  <a:srgbClr val="404040"/>
                </a:solidFill>
              </a:rPr>
              <a:t>or stroke</a:t>
            </a:r>
          </a:p>
        </p:txBody>
      </p:sp>
      <p:sp>
        <p:nvSpPr>
          <p:cNvPr id="18" name="Pentagon 17"/>
          <p:cNvSpPr/>
          <p:nvPr/>
        </p:nvSpPr>
        <p:spPr>
          <a:xfrm>
            <a:off x="-1" y="5072930"/>
            <a:ext cx="3164115" cy="743857"/>
          </a:xfrm>
          <a:prstGeom prst="homePlate">
            <a:avLst>
              <a:gd name="adj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2521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28600" y="5200846"/>
            <a:ext cx="38063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bg1"/>
                </a:solidFill>
              </a:rPr>
              <a:t>Essential thrombocythemia—</a:t>
            </a:r>
          </a:p>
          <a:p>
            <a:pPr marL="0" lvl="1">
              <a:defRPr/>
            </a:pPr>
            <a:r>
              <a:rPr lang="en-US" sz="1400" dirty="0">
                <a:solidFill>
                  <a:schemeClr val="bg1"/>
                </a:solidFill>
              </a:rPr>
              <a:t>throm-boe-sigh-THEE-me-uh</a:t>
            </a:r>
          </a:p>
          <a:p>
            <a:pPr>
              <a:defRPr/>
            </a:pPr>
            <a:endParaRPr lang="en-US" sz="1200" b="1" dirty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38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4043" y="5901918"/>
            <a:ext cx="84850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00" dirty="0"/>
              <a:t>1. Mayo Clinic. Disease and Conditions: Essential Thrombocythemia. Mayo Clinic web site. http://www.mayoclinic.com/health/thrombocythemia/DS01087. Accessed April 16, 2015.</a:t>
            </a:r>
          </a:p>
          <a:p>
            <a:pPr lvl="0"/>
            <a:r>
              <a:rPr lang="en-US" sz="800" dirty="0"/>
              <a:t>2. National Organization for Rare Disorders. Essential Thrombocythemia. National Organization for Rare Disorders web site. http://rarediseases.org/rare-diseases/essential-thrombocythemia/. Updated May 15, 2014. Accessed December 28, 2015.</a:t>
            </a:r>
          </a:p>
          <a:p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4432300" y="2162144"/>
            <a:ext cx="0" cy="19178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21" idx="3"/>
          </p:cNvCxnSpPr>
          <p:nvPr/>
        </p:nvCxnSpPr>
        <p:spPr>
          <a:xfrm>
            <a:off x="2387600" y="1753160"/>
            <a:ext cx="4070350" cy="158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17791" y="1568494"/>
            <a:ext cx="1869809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Description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70100" y="1568494"/>
            <a:ext cx="234525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Possible consequences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19230" y="4080013"/>
            <a:ext cx="265508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What happens</a:t>
            </a:r>
          </a:p>
        </p:txBody>
      </p:sp>
      <p:sp>
        <p:nvSpPr>
          <p:cNvPr id="24" name="Arc 23"/>
          <p:cNvSpPr/>
          <p:nvPr/>
        </p:nvSpPr>
        <p:spPr>
          <a:xfrm rot="18137069" flipH="1">
            <a:off x="1802923" y="2530517"/>
            <a:ext cx="1787837" cy="1759281"/>
          </a:xfrm>
          <a:prstGeom prst="arc">
            <a:avLst>
              <a:gd name="adj1" fmla="val 18370418"/>
              <a:gd name="adj2" fmla="val 2928844"/>
            </a:avLst>
          </a:prstGeom>
          <a:ln w="1111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Arc 24"/>
          <p:cNvSpPr/>
          <p:nvPr/>
        </p:nvSpPr>
        <p:spPr>
          <a:xfrm rot="13187838" flipH="1">
            <a:off x="5343287" y="2530517"/>
            <a:ext cx="1787837" cy="1759281"/>
          </a:xfrm>
          <a:prstGeom prst="arc">
            <a:avLst>
              <a:gd name="adj1" fmla="val 18370538"/>
              <a:gd name="adj2" fmla="val 2928844"/>
            </a:avLst>
          </a:prstGeom>
          <a:ln w="1111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857" y="1015859"/>
            <a:ext cx="1490472" cy="149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382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457200" y="1333500"/>
          <a:ext cx="8128000" cy="4114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384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1148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097" y="171629"/>
            <a:ext cx="7061986" cy="926796"/>
          </a:xfrm>
        </p:spPr>
        <p:txBody>
          <a:bodyPr/>
          <a:lstStyle/>
          <a:p>
            <a:r>
              <a:rPr lang="en-US" dirty="0"/>
              <a:t>Know Your Condition—Essential Thrombocythemia (ET)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39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" y="2221310"/>
            <a:ext cx="2729694" cy="2009184"/>
          </a:xfrm>
          <a:prstGeom prst="rect">
            <a:avLst/>
          </a:prstGeom>
          <a:noFill/>
          <a:ln w="190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Though rare, </a:t>
            </a:r>
            <a:b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can lead to </a:t>
            </a:r>
            <a:b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serious complications</a:t>
            </a:r>
            <a:r>
              <a:rPr lang="en-US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1" y="5808459"/>
            <a:ext cx="8705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1. Mayo Clinic. Disease and Conditions: Essential Thrombocythemia. http://www.mayoclinic.com/health/thrombocythemia/DS01087. Mayo Clinic web site. Accessed April 16, 2015. 2. Keng M, Advani A, Theil K. Myeloproliferative Neoplasm. Cleveland Clinic web site. http://www.clevelandclinicmeded.com/medicalpubs/diseasemanagement/hematology-oncology/chronic-myeloproliferative-disorders/. Accessed September 30, 2015.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86894" y="2803792"/>
            <a:ext cx="1681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Bruising, bleeding from the mouth or gums, bloody stools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00" y="1468175"/>
            <a:ext cx="1335024" cy="13350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00" y="3606800"/>
            <a:ext cx="1335024" cy="13350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694" y="1468175"/>
            <a:ext cx="1335024" cy="13350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694" y="3606800"/>
            <a:ext cx="1335024" cy="13350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947" y="3606800"/>
            <a:ext cx="1335024" cy="133502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891018" y="2803792"/>
            <a:ext cx="1528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Blood clots that lead to a stroke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92105" y="4892224"/>
            <a:ext cx="1528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Microvascular clots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965694" y="4892224"/>
            <a:ext cx="1528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Heart attack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64347" y="4892224"/>
            <a:ext cx="1528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Progression to leukemia</a:t>
            </a:r>
          </a:p>
        </p:txBody>
      </p:sp>
    </p:spTree>
    <p:extLst>
      <p:ext uri="{BB962C8B-B14F-4D97-AF65-F5344CB8AC3E}">
        <p14:creationId xmlns:p14="http://schemas.microsoft.com/office/powerpoint/2010/main" val="1609622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2567845"/>
            <a:ext cx="9144000" cy="100126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Myeloproliferative Neoplasms (MPNs)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22023" y="3489149"/>
            <a:ext cx="5499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404040"/>
                </a:solidFill>
                <a:latin typeface="Arial"/>
                <a:cs typeface="Arial"/>
              </a:rPr>
              <a:t>A Group of Rare Blood Disorders</a:t>
            </a:r>
          </a:p>
        </p:txBody>
      </p:sp>
      <p:sp>
        <p:nvSpPr>
          <p:cNvPr id="7" name="Rectangle 6"/>
          <p:cNvSpPr/>
          <p:nvPr/>
        </p:nvSpPr>
        <p:spPr>
          <a:xfrm>
            <a:off x="1022687" y="3257190"/>
            <a:ext cx="7100668" cy="45719"/>
          </a:xfrm>
          <a:prstGeom prst="rect">
            <a:avLst/>
          </a:prstGeom>
          <a:solidFill>
            <a:srgbClr val="8A8A8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4712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784" y="42725"/>
            <a:ext cx="8654778" cy="926796"/>
          </a:xfrm>
        </p:spPr>
        <p:txBody>
          <a:bodyPr>
            <a:normAutofit/>
          </a:bodyPr>
          <a:lstStyle/>
          <a:p>
            <a:pPr marL="0" indent="0"/>
            <a:r>
              <a:rPr lang="en-US" sz="2400" dirty="0"/>
              <a:t>Potential Complications of Essential Thrombocythemia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30860" y="4282146"/>
            <a:ext cx="8570465" cy="157197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700" dirty="0"/>
              <a:t>Microvascular clots are blood clots that occur in the tiniest blood vessels of the body</a:t>
            </a:r>
          </a:p>
          <a:p>
            <a:pPr>
              <a:lnSpc>
                <a:spcPct val="100000"/>
              </a:lnSpc>
            </a:pPr>
            <a:r>
              <a:rPr lang="en-US" sz="1700" dirty="0"/>
              <a:t>These may manifest as a stroke when in the head or a heart attack when in the heart</a:t>
            </a:r>
          </a:p>
          <a:p>
            <a:pPr>
              <a:lnSpc>
                <a:spcPct val="100000"/>
              </a:lnSpc>
            </a:pPr>
            <a:r>
              <a:rPr lang="en-US" sz="1700" dirty="0"/>
              <a:t>Can lead to ulcers, gangrene in the fingers and toes, blue/purple skin, or painful dilation</a:t>
            </a:r>
          </a:p>
          <a:p>
            <a:pPr>
              <a:lnSpc>
                <a:spcPct val="100000"/>
              </a:lnSpc>
            </a:pPr>
            <a:r>
              <a:rPr lang="en-US" sz="1700" dirty="0"/>
              <a:t>ET also has other vascular complications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40</a:t>
            </a:fld>
            <a:endParaRPr lang="en-US" dirty="0"/>
          </a:p>
        </p:txBody>
      </p:sp>
      <p:pic>
        <p:nvPicPr>
          <p:cNvPr id="3" name="Picture 2" descr="MicrovascularThrombosis-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97" y="978681"/>
            <a:ext cx="6870023" cy="33143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85949" y="3339637"/>
            <a:ext cx="1349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Platelet Aggregates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12699" y="3255157"/>
            <a:ext cx="1900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Swollen</a:t>
            </a:r>
          </a:p>
          <a:p>
            <a:pPr algn="ctr"/>
            <a:r>
              <a:rPr lang="en-US" sz="1600" b="1" dirty="0">
                <a:latin typeface="Arial"/>
                <a:cs typeface="Arial"/>
              </a:rPr>
              <a:t>Endothelial Cells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78778" y="1313447"/>
            <a:ext cx="1900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Erythrocytes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61363" y="1360407"/>
            <a:ext cx="1297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Vessel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600" b="1" dirty="0">
                <a:latin typeface="Arial"/>
                <a:cs typeface="Arial"/>
              </a:rPr>
              <a:t>Wall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94740" y="2238508"/>
            <a:ext cx="665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Flow</a:t>
            </a:r>
          </a:p>
        </p:txBody>
      </p:sp>
      <p:sp>
        <p:nvSpPr>
          <p:cNvPr id="14" name="Freeform 13"/>
          <p:cNvSpPr/>
          <p:nvPr/>
        </p:nvSpPr>
        <p:spPr>
          <a:xfrm>
            <a:off x="3372884" y="2705675"/>
            <a:ext cx="1317256" cy="620233"/>
          </a:xfrm>
          <a:custGeom>
            <a:avLst/>
            <a:gdLst>
              <a:gd name="connsiteX0" fmla="*/ 0 w 1317256"/>
              <a:gd name="connsiteY0" fmla="*/ 0 h 620233"/>
              <a:gd name="connsiteX1" fmla="*/ 951023 w 1317256"/>
              <a:gd name="connsiteY1" fmla="*/ 620233 h 620233"/>
              <a:gd name="connsiteX2" fmla="*/ 1317256 w 1317256"/>
              <a:gd name="connsiteY2" fmla="*/ 17721 h 620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7256" h="620233">
                <a:moveTo>
                  <a:pt x="0" y="0"/>
                </a:moveTo>
                <a:lnTo>
                  <a:pt x="951023" y="620233"/>
                </a:lnTo>
                <a:lnTo>
                  <a:pt x="1317256" y="17721"/>
                </a:lnTo>
              </a:path>
            </a:pathLst>
          </a:custGeom>
          <a:ln w="19050" cap="rnd" cmpd="sng">
            <a:solidFill>
              <a:srgbClr val="6A82BC"/>
            </a:solidFill>
            <a:round/>
            <a:headEnd type="oval" w="sm" len="sm"/>
            <a:tailEnd type="oval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14"/>
          <p:cNvSpPr/>
          <p:nvPr/>
        </p:nvSpPr>
        <p:spPr>
          <a:xfrm>
            <a:off x="3136605" y="1648326"/>
            <a:ext cx="643860" cy="720651"/>
          </a:xfrm>
          <a:custGeom>
            <a:avLst/>
            <a:gdLst>
              <a:gd name="connsiteX0" fmla="*/ 0 w 643860"/>
              <a:gd name="connsiteY0" fmla="*/ 720651 h 720651"/>
              <a:gd name="connsiteX1" fmla="*/ 496186 w 643860"/>
              <a:gd name="connsiteY1" fmla="*/ 0 h 720651"/>
              <a:gd name="connsiteX2" fmla="*/ 643860 w 643860"/>
              <a:gd name="connsiteY2" fmla="*/ 525721 h 720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3860" h="720651">
                <a:moveTo>
                  <a:pt x="0" y="720651"/>
                </a:moveTo>
                <a:lnTo>
                  <a:pt x="496186" y="0"/>
                </a:lnTo>
                <a:lnTo>
                  <a:pt x="643860" y="525721"/>
                </a:lnTo>
              </a:path>
            </a:pathLst>
          </a:custGeom>
          <a:ln w="19050" cap="rnd" cmpd="sng">
            <a:solidFill>
              <a:srgbClr val="6A82BC"/>
            </a:solidFill>
            <a:round/>
            <a:headEnd type="oval" w="sm" len="sm"/>
            <a:tailEnd type="oval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 15"/>
          <p:cNvSpPr/>
          <p:nvPr/>
        </p:nvSpPr>
        <p:spPr>
          <a:xfrm>
            <a:off x="5381256" y="2197675"/>
            <a:ext cx="726558" cy="1051442"/>
          </a:xfrm>
          <a:custGeom>
            <a:avLst/>
            <a:gdLst>
              <a:gd name="connsiteX0" fmla="*/ 0 w 726558"/>
              <a:gd name="connsiteY0" fmla="*/ 0 h 1051442"/>
              <a:gd name="connsiteX1" fmla="*/ 726558 w 726558"/>
              <a:gd name="connsiteY1" fmla="*/ 1051442 h 1051442"/>
              <a:gd name="connsiteX2" fmla="*/ 70884 w 726558"/>
              <a:gd name="connsiteY2" fmla="*/ 632047 h 1051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6558" h="1051442">
                <a:moveTo>
                  <a:pt x="0" y="0"/>
                </a:moveTo>
                <a:lnTo>
                  <a:pt x="726558" y="1051442"/>
                </a:lnTo>
                <a:lnTo>
                  <a:pt x="70884" y="632047"/>
                </a:lnTo>
              </a:path>
            </a:pathLst>
          </a:custGeom>
          <a:ln w="19050" cap="rnd" cmpd="sng">
            <a:solidFill>
              <a:srgbClr val="6A82BC"/>
            </a:solidFill>
            <a:round/>
            <a:headEnd type="oval" w="sm" len="sm"/>
            <a:tailEnd type="oval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 16"/>
          <p:cNvSpPr/>
          <p:nvPr/>
        </p:nvSpPr>
        <p:spPr>
          <a:xfrm>
            <a:off x="6279116" y="1542001"/>
            <a:ext cx="655675" cy="259907"/>
          </a:xfrm>
          <a:custGeom>
            <a:avLst/>
            <a:gdLst>
              <a:gd name="connsiteX0" fmla="*/ 0 w 655675"/>
              <a:gd name="connsiteY0" fmla="*/ 259907 h 259907"/>
              <a:gd name="connsiteX1" fmla="*/ 655675 w 655675"/>
              <a:gd name="connsiteY1" fmla="*/ 0 h 259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5675" h="259907">
                <a:moveTo>
                  <a:pt x="0" y="259907"/>
                </a:moveTo>
                <a:lnTo>
                  <a:pt x="655675" y="0"/>
                </a:lnTo>
              </a:path>
            </a:pathLst>
          </a:custGeom>
          <a:ln w="19050" cap="rnd" cmpd="sng">
            <a:solidFill>
              <a:srgbClr val="6A82BC"/>
            </a:solidFill>
            <a:round/>
            <a:headEnd type="oval" w="sm" len="sm"/>
            <a:tailEnd type="oval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6190512" y="1955489"/>
            <a:ext cx="1128232" cy="655674"/>
          </a:xfrm>
          <a:custGeom>
            <a:avLst/>
            <a:gdLst>
              <a:gd name="connsiteX0" fmla="*/ 0 w 1128232"/>
              <a:gd name="connsiteY0" fmla="*/ 0 h 655674"/>
              <a:gd name="connsiteX1" fmla="*/ 1128232 w 1128232"/>
              <a:gd name="connsiteY1" fmla="*/ 443023 h 655674"/>
              <a:gd name="connsiteX2" fmla="*/ 135860 w 1128232"/>
              <a:gd name="connsiteY2" fmla="*/ 655674 h 655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8232" h="655674">
                <a:moveTo>
                  <a:pt x="0" y="0"/>
                </a:moveTo>
                <a:lnTo>
                  <a:pt x="1128232" y="443023"/>
                </a:lnTo>
                <a:lnTo>
                  <a:pt x="135860" y="655674"/>
                </a:lnTo>
              </a:path>
            </a:pathLst>
          </a:custGeom>
          <a:ln w="19050" cap="rnd" cmpd="sng">
            <a:solidFill>
              <a:srgbClr val="6A82BC"/>
            </a:solidFill>
            <a:round/>
            <a:headEnd type="oval" w="sm" len="sm"/>
            <a:tailEnd type="oval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2149820" y="3372556"/>
            <a:ext cx="347847" cy="197556"/>
          </a:xfrm>
          <a:custGeom>
            <a:avLst/>
            <a:gdLst>
              <a:gd name="connsiteX0" fmla="*/ 2125 w 347847"/>
              <a:gd name="connsiteY0" fmla="*/ 197556 h 197556"/>
              <a:gd name="connsiteX1" fmla="*/ 51514 w 347847"/>
              <a:gd name="connsiteY1" fmla="*/ 162278 h 197556"/>
              <a:gd name="connsiteX2" fmla="*/ 347847 w 347847"/>
              <a:gd name="connsiteY2" fmla="*/ 0 h 197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847" h="197556">
                <a:moveTo>
                  <a:pt x="2125" y="197556"/>
                </a:moveTo>
                <a:cubicBezTo>
                  <a:pt x="-1991" y="196380"/>
                  <a:pt x="-6106" y="195204"/>
                  <a:pt x="51514" y="162278"/>
                </a:cubicBezTo>
                <a:cubicBezTo>
                  <a:pt x="109134" y="129352"/>
                  <a:pt x="347847" y="0"/>
                  <a:pt x="347847" y="0"/>
                </a:cubicBezTo>
              </a:path>
            </a:pathLst>
          </a:custGeom>
          <a:ln w="15875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9468836">
            <a:off x="1663012" y="3513667"/>
            <a:ext cx="5686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/>
                <a:cs typeface="Arial"/>
              </a:rPr>
              <a:t>Flow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751" y="6104594"/>
            <a:ext cx="73340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Ortel T. What Is Micro-Clotting? The APS Foundation of America. http://www.apsfa.org/docs/APSFAVol4Winter2007.pdf. Accessed December 29, 2015.</a:t>
            </a:r>
          </a:p>
        </p:txBody>
      </p:sp>
    </p:spTree>
    <p:extLst>
      <p:ext uri="{BB962C8B-B14F-4D97-AF65-F5344CB8AC3E}">
        <p14:creationId xmlns:p14="http://schemas.microsoft.com/office/powerpoint/2010/main" val="29514903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097" y="171629"/>
            <a:ext cx="7818846" cy="926796"/>
          </a:xfrm>
        </p:spPr>
        <p:txBody>
          <a:bodyPr/>
          <a:lstStyle/>
          <a:p>
            <a:r>
              <a:rPr lang="en-US" dirty="0"/>
              <a:t>Know Your Condition—</a:t>
            </a:r>
            <a:br>
              <a:rPr lang="en-US" dirty="0"/>
            </a:br>
            <a:r>
              <a:rPr lang="en-US" dirty="0"/>
              <a:t>Essential Thrombocythemia (ET)</a:t>
            </a:r>
          </a:p>
        </p:txBody>
      </p:sp>
      <p:sp>
        <p:nvSpPr>
          <p:cNvPr id="4" name="Rectangle 3"/>
          <p:cNvSpPr/>
          <p:nvPr/>
        </p:nvSpPr>
        <p:spPr>
          <a:xfrm>
            <a:off x="2133600" y="1798470"/>
            <a:ext cx="7010400" cy="3352800"/>
          </a:xfrm>
          <a:prstGeom prst="rect">
            <a:avLst/>
          </a:prstGeom>
          <a:noFill/>
          <a:ln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1801447"/>
            <a:ext cx="2133600" cy="3352800"/>
          </a:xfrm>
          <a:prstGeom prst="rect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2555279"/>
            <a:ext cx="151180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In ET, symptoms you should look for include</a:t>
            </a:r>
            <a:r>
              <a:rPr lang="en-US" baseline="30000" dirty="0">
                <a:solidFill>
                  <a:schemeClr val="bg1"/>
                </a:solidFill>
              </a:rPr>
              <a:t>1,2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32828" y="2362339"/>
            <a:ext cx="24384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Clr>
                <a:srgbClr val="00B4F0"/>
              </a:buClr>
              <a:buFont typeface="Lucida Grande"/>
              <a:buChar char="‣"/>
              <a:defRPr sz="1400">
                <a:solidFill>
                  <a:srgbClr val="25215A"/>
                </a:solidFill>
                <a:latin typeface="Arial"/>
                <a:cs typeface="Arial"/>
              </a:defRPr>
            </a:lvl1pPr>
          </a:lstStyle>
          <a:p>
            <a:pPr>
              <a:buClr>
                <a:srgbClr val="006EFF"/>
              </a:buClr>
              <a:buFont typeface="Arial"/>
              <a:buChar char="•"/>
            </a:pPr>
            <a:r>
              <a:rPr lang="en-US" dirty="0">
                <a:solidFill>
                  <a:srgbClr val="404040"/>
                </a:solidFill>
              </a:rPr>
              <a:t>Problems with concentration</a:t>
            </a:r>
          </a:p>
          <a:p>
            <a:pPr>
              <a:buClr>
                <a:srgbClr val="006EFF"/>
              </a:buClr>
              <a:buFont typeface="Arial"/>
              <a:buChar char="•"/>
            </a:pPr>
            <a:r>
              <a:rPr lang="en-US" dirty="0">
                <a:solidFill>
                  <a:srgbClr val="404040"/>
                </a:solidFill>
              </a:rPr>
              <a:t>Itching (pruritus)</a:t>
            </a:r>
          </a:p>
          <a:p>
            <a:pPr>
              <a:buClr>
                <a:srgbClr val="006EFF"/>
              </a:buClr>
              <a:buFont typeface="Arial"/>
              <a:buChar char="•"/>
            </a:pPr>
            <a:r>
              <a:rPr lang="en-US" dirty="0">
                <a:solidFill>
                  <a:srgbClr val="404040"/>
                </a:solidFill>
              </a:rPr>
              <a:t>Abdominal pain/discomfort</a:t>
            </a:r>
          </a:p>
          <a:p>
            <a:pPr>
              <a:buClr>
                <a:srgbClr val="006EFF"/>
              </a:buClr>
              <a:buFont typeface="Arial"/>
              <a:buChar char="•"/>
            </a:pPr>
            <a:r>
              <a:rPr lang="en-US" dirty="0">
                <a:solidFill>
                  <a:srgbClr val="404040"/>
                </a:solidFill>
              </a:rPr>
              <a:t>Hypertension</a:t>
            </a:r>
          </a:p>
          <a:p>
            <a:pPr>
              <a:buClr>
                <a:srgbClr val="006EFF"/>
              </a:buClr>
              <a:buFont typeface="Arial"/>
              <a:buChar char="•"/>
            </a:pPr>
            <a:r>
              <a:rPr lang="en-US" dirty="0">
                <a:solidFill>
                  <a:srgbClr val="404040"/>
                </a:solidFill>
              </a:rPr>
              <a:t>Muscle aches</a:t>
            </a:r>
          </a:p>
          <a:p>
            <a:pPr>
              <a:buClr>
                <a:srgbClr val="006EFF"/>
              </a:buClr>
              <a:buFont typeface="Arial"/>
              <a:buChar char="•"/>
            </a:pPr>
            <a:r>
              <a:rPr lang="en-US" dirty="0">
                <a:solidFill>
                  <a:srgbClr val="404040"/>
                </a:solidFill>
              </a:rPr>
              <a:t>Bone pain</a:t>
            </a:r>
          </a:p>
          <a:p>
            <a:pPr>
              <a:buClr>
                <a:srgbClr val="006EFF"/>
              </a:buClr>
              <a:buFont typeface="Arial"/>
              <a:buChar char="•"/>
            </a:pPr>
            <a:r>
              <a:rPr lang="en-US" dirty="0">
                <a:solidFill>
                  <a:srgbClr val="404040"/>
                </a:solidFill>
              </a:rPr>
              <a:t>Weakness</a:t>
            </a:r>
          </a:p>
          <a:p>
            <a:pPr>
              <a:buClr>
                <a:srgbClr val="006EFF"/>
              </a:buClr>
              <a:buFont typeface="Arial"/>
              <a:buChar char="•"/>
            </a:pPr>
            <a:r>
              <a:rPr lang="en-US" dirty="0">
                <a:solidFill>
                  <a:srgbClr val="404040"/>
                </a:solidFill>
              </a:rPr>
              <a:t>Vision changes</a:t>
            </a:r>
          </a:p>
          <a:p>
            <a:endParaRPr lang="en-US" dirty="0">
              <a:solidFill>
                <a:srgbClr val="404040"/>
              </a:solidFill>
            </a:endParaRPr>
          </a:p>
          <a:p>
            <a:endParaRPr lang="en-US" dirty="0">
              <a:solidFill>
                <a:srgbClr val="404040"/>
              </a:solidFill>
            </a:endParaRPr>
          </a:p>
          <a:p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2200" y="2362339"/>
            <a:ext cx="23622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Clr>
                <a:srgbClr val="00B4F0"/>
              </a:buClr>
              <a:buFont typeface="Lucida Grande"/>
              <a:buChar char="‣"/>
              <a:defRPr sz="1400">
                <a:solidFill>
                  <a:srgbClr val="25215A"/>
                </a:solidFill>
                <a:latin typeface="Arial"/>
                <a:cs typeface="Arial"/>
              </a:defRPr>
            </a:lvl1pPr>
          </a:lstStyle>
          <a:p>
            <a:pPr>
              <a:buClr>
                <a:srgbClr val="006EFF"/>
              </a:buClr>
              <a:buFont typeface="Arial"/>
              <a:buChar char="•"/>
            </a:pPr>
            <a:r>
              <a:rPr lang="en-US" dirty="0">
                <a:solidFill>
                  <a:srgbClr val="404040"/>
                </a:solidFill>
              </a:rPr>
              <a:t>Fatigue</a:t>
            </a:r>
          </a:p>
          <a:p>
            <a:pPr>
              <a:buClr>
                <a:srgbClr val="006EFF"/>
              </a:buClr>
              <a:buFont typeface="Arial"/>
              <a:buChar char="•"/>
            </a:pPr>
            <a:r>
              <a:rPr lang="en-US" dirty="0">
                <a:solidFill>
                  <a:srgbClr val="404040"/>
                </a:solidFill>
              </a:rPr>
              <a:t>Bruising </a:t>
            </a:r>
          </a:p>
          <a:p>
            <a:pPr>
              <a:buClr>
                <a:srgbClr val="006EFF"/>
              </a:buClr>
              <a:buFont typeface="Arial"/>
              <a:buChar char="•"/>
            </a:pPr>
            <a:r>
              <a:rPr lang="en-US" dirty="0">
                <a:solidFill>
                  <a:srgbClr val="404040"/>
                </a:solidFill>
              </a:rPr>
              <a:t>Numbness in hands and feet</a:t>
            </a:r>
          </a:p>
          <a:p>
            <a:pPr>
              <a:buClr>
                <a:srgbClr val="006EFF"/>
              </a:buClr>
              <a:buFont typeface="Arial"/>
              <a:buChar char="•"/>
            </a:pPr>
            <a:r>
              <a:rPr lang="en-US" dirty="0">
                <a:solidFill>
                  <a:srgbClr val="404040"/>
                </a:solidFill>
              </a:rPr>
              <a:t>Difficulty sleeping</a:t>
            </a:r>
          </a:p>
          <a:p>
            <a:pPr>
              <a:buClr>
                <a:srgbClr val="006EFF"/>
              </a:buClr>
              <a:buFont typeface="Arial"/>
              <a:buChar char="•"/>
            </a:pPr>
            <a:r>
              <a:rPr lang="en-US" dirty="0">
                <a:solidFill>
                  <a:srgbClr val="404040"/>
                </a:solidFill>
              </a:rPr>
              <a:t>Headaches</a:t>
            </a:r>
          </a:p>
          <a:p>
            <a:pPr>
              <a:buClr>
                <a:srgbClr val="006EFF"/>
              </a:buClr>
              <a:buFont typeface="Arial"/>
              <a:buChar char="•"/>
            </a:pPr>
            <a:r>
              <a:rPr lang="en-US" dirty="0">
                <a:solidFill>
                  <a:srgbClr val="404040"/>
                </a:solidFill>
              </a:rPr>
              <a:t>Dizziness/Vertigo</a:t>
            </a:r>
          </a:p>
          <a:p>
            <a:pPr>
              <a:buClr>
                <a:srgbClr val="006EFF"/>
              </a:buClr>
              <a:buFont typeface="Arial"/>
              <a:buChar char="•"/>
            </a:pPr>
            <a:r>
              <a:rPr lang="en-US" dirty="0">
                <a:solidFill>
                  <a:srgbClr val="404040"/>
                </a:solidFill>
              </a:rPr>
              <a:t>Night sweats</a:t>
            </a:r>
          </a:p>
          <a:p>
            <a:pPr>
              <a:buClr>
                <a:srgbClr val="006EFF"/>
              </a:buClr>
              <a:buFont typeface="Arial"/>
              <a:buChar char="•"/>
            </a:pPr>
            <a:r>
              <a:rPr lang="en-US" dirty="0">
                <a:solidFill>
                  <a:srgbClr val="404040"/>
                </a:solidFill>
              </a:rPr>
              <a:t>Depression/Sad mood</a:t>
            </a:r>
          </a:p>
          <a:p>
            <a:endParaRPr lang="en-US" dirty="0">
              <a:solidFill>
                <a:srgbClr val="404040"/>
              </a:solidFill>
            </a:endParaRPr>
          </a:p>
          <a:p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16041" y="2362339"/>
            <a:ext cx="21030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EFF"/>
              </a:buClr>
              <a:buFont typeface="Arial"/>
              <a:buChar char="•"/>
            </a:pPr>
            <a:r>
              <a:rPr lang="en-US" sz="1400" dirty="0">
                <a:solidFill>
                  <a:srgbClr val="404040"/>
                </a:solidFill>
                <a:latin typeface="Arial"/>
                <a:cs typeface="Arial"/>
              </a:rPr>
              <a:t>Filling up quickly (early satiety)</a:t>
            </a:r>
          </a:p>
          <a:p>
            <a:pPr marL="285750" indent="-285750">
              <a:buClr>
                <a:srgbClr val="006EFF"/>
              </a:buClr>
              <a:buFont typeface="Arial"/>
              <a:buChar char="•"/>
            </a:pPr>
            <a:r>
              <a:rPr lang="en-US" sz="1400" dirty="0">
                <a:solidFill>
                  <a:srgbClr val="404040"/>
                </a:solidFill>
                <a:latin typeface="Arial"/>
                <a:cs typeface="Arial"/>
              </a:rPr>
              <a:t>Cough</a:t>
            </a:r>
          </a:p>
          <a:p>
            <a:pPr marL="285750" indent="-285750">
              <a:buClr>
                <a:srgbClr val="006EFF"/>
              </a:buClr>
              <a:buFont typeface="Arial"/>
              <a:buChar char="•"/>
            </a:pPr>
            <a:r>
              <a:rPr lang="en-US" sz="1400" dirty="0">
                <a:solidFill>
                  <a:srgbClr val="404040"/>
                </a:solidFill>
                <a:latin typeface="Arial"/>
                <a:cs typeface="Arial"/>
              </a:rPr>
              <a:t>Nosebleeds</a:t>
            </a:r>
          </a:p>
          <a:p>
            <a:pPr marL="285750" indent="-285750">
              <a:buClr>
                <a:srgbClr val="006EFF"/>
              </a:buClr>
              <a:buFont typeface="Arial"/>
              <a:buChar char="•"/>
            </a:pPr>
            <a:r>
              <a:rPr lang="en-US" sz="1400" dirty="0">
                <a:solidFill>
                  <a:srgbClr val="404040"/>
                </a:solidFill>
                <a:latin typeface="Arial"/>
                <a:cs typeface="Arial"/>
              </a:rPr>
              <a:t>Redness/Throbbing in hands/feet</a:t>
            </a:r>
          </a:p>
          <a:p>
            <a:pPr marL="285750" indent="-285750">
              <a:buClr>
                <a:srgbClr val="006EFF"/>
              </a:buClr>
              <a:buFont typeface="Arial"/>
              <a:buChar char="•"/>
            </a:pPr>
            <a:r>
              <a:rPr lang="en-US" sz="1400" dirty="0">
                <a:solidFill>
                  <a:srgbClr val="404040"/>
                </a:solidFill>
                <a:latin typeface="Arial"/>
                <a:cs typeface="Arial"/>
              </a:rPr>
              <a:t>Unintentional weight loss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41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145" y="6046470"/>
            <a:ext cx="82867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1. Mesa R, Miller C, Thyne M, et al. </a:t>
            </a:r>
            <a:r>
              <a:rPr lang="en-US" sz="800" i="1" dirty="0"/>
              <a:t>BMC Cancer</a:t>
            </a:r>
            <a:r>
              <a:rPr lang="en-US" sz="800" dirty="0"/>
              <a:t>. 2016;16:167. 2. Scherber R, Dueck A, Johansson P, et al. </a:t>
            </a:r>
            <a:r>
              <a:rPr lang="en-US" sz="800" i="1" dirty="0"/>
              <a:t>Blood</a:t>
            </a:r>
            <a:r>
              <a:rPr lang="en-US" sz="800" dirty="0"/>
              <a:t>. 2011;118(2):401-408.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0794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097" y="163608"/>
            <a:ext cx="7334095" cy="926796"/>
          </a:xfrm>
        </p:spPr>
        <p:txBody>
          <a:bodyPr/>
          <a:lstStyle/>
          <a:p>
            <a:r>
              <a:rPr lang="en-US" dirty="0"/>
              <a:t>Know Your Condition—Myelofibrosis (MF)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0999" y="1953144"/>
            <a:ext cx="35504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MF, abnormal blood cell production leads to bone marrow being replaced by fibrous (scar) tissue, which causes fewer healthy blood cells to be made</a:t>
            </a:r>
            <a:br>
              <a:rPr lang="en-US" sz="12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200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Characteristics:</a:t>
            </a:r>
          </a:p>
          <a:p>
            <a:endParaRPr lang="en-US" sz="1200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42315" y="4434130"/>
            <a:ext cx="30944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Clr>
                <a:srgbClr val="00B4F0"/>
              </a:buClr>
              <a:buFont typeface="Lucida Grande"/>
              <a:buChar char="‣"/>
              <a:defRPr sz="1400">
                <a:solidFill>
                  <a:srgbClr val="25215A"/>
                </a:solidFill>
                <a:latin typeface="Arial"/>
                <a:cs typeface="Arial"/>
              </a:defRPr>
            </a:lvl1pPr>
          </a:lstStyle>
          <a:p>
            <a:pPr>
              <a:buClr>
                <a:srgbClr val="006EFF"/>
              </a:buClr>
              <a:buFont typeface="Arial"/>
              <a:buChar char="•"/>
            </a:pPr>
            <a:r>
              <a:rPr lang="en-US" sz="1200" dirty="0">
                <a:solidFill>
                  <a:srgbClr val="404040"/>
                </a:solidFill>
              </a:rPr>
              <a:t>When bone marrow cannot make enough healthy blood cells, the spleen begins to make them, causing the spleen to enlarge (splenomegaly)</a:t>
            </a:r>
            <a:br>
              <a:rPr lang="en-US" sz="1200" dirty="0">
                <a:solidFill>
                  <a:srgbClr val="404040"/>
                </a:solidFill>
              </a:rPr>
            </a:br>
            <a:endParaRPr lang="en-US" sz="1200" dirty="0">
              <a:solidFill>
                <a:srgbClr val="404040"/>
              </a:solidFill>
            </a:endParaRPr>
          </a:p>
          <a:p>
            <a:pPr>
              <a:buClr>
                <a:srgbClr val="006EFF"/>
              </a:buClr>
              <a:buFont typeface="Arial"/>
              <a:buChar char="•"/>
            </a:pPr>
            <a:r>
              <a:rPr lang="en-US" sz="1200" dirty="0">
                <a:solidFill>
                  <a:srgbClr val="404040"/>
                </a:solidFill>
              </a:rPr>
              <a:t>Abnormal production of all 3 main types of blood cells can occur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02348" y="1953144"/>
            <a:ext cx="2787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Clr>
                <a:srgbClr val="00B4F0"/>
              </a:buClr>
              <a:buFont typeface="Lucida Grande"/>
              <a:buChar char="‣"/>
              <a:defRPr sz="1400">
                <a:solidFill>
                  <a:srgbClr val="25215A"/>
                </a:solidFill>
                <a:latin typeface="Arial"/>
                <a:cs typeface="Arial"/>
              </a:defRPr>
            </a:lvl1pPr>
          </a:lstStyle>
          <a:p>
            <a:pPr marL="0" indent="0">
              <a:buNone/>
            </a:pPr>
            <a:r>
              <a:rPr lang="en-US" sz="1200" dirty="0">
                <a:solidFill>
                  <a:srgbClr val="404040"/>
                </a:solidFill>
              </a:rPr>
              <a:t>Enlarged spleen, bleeding, and anemia</a:t>
            </a:r>
          </a:p>
        </p:txBody>
      </p:sp>
      <p:sp>
        <p:nvSpPr>
          <p:cNvPr id="18" name="Pentagon 17"/>
          <p:cNvSpPr/>
          <p:nvPr/>
        </p:nvSpPr>
        <p:spPr>
          <a:xfrm>
            <a:off x="-1" y="5093921"/>
            <a:ext cx="3164115" cy="743857"/>
          </a:xfrm>
          <a:prstGeom prst="homePlate">
            <a:avLst>
              <a:gd name="adj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29677" y="5211254"/>
            <a:ext cx="38063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</a:rPr>
              <a:t>Myelofibrosis—</a:t>
            </a:r>
          </a:p>
          <a:p>
            <a:r>
              <a:rPr lang="en-US" sz="1400" dirty="0">
                <a:solidFill>
                  <a:schemeClr val="bg1"/>
                </a:solidFill>
              </a:rPr>
              <a:t>my-ah-lo-fye-BRO-sis </a:t>
            </a:r>
            <a:endParaRPr lang="en-US" sz="1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en-US" sz="1200" b="1" dirty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42</a:t>
            </a:fld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11780" y="3112252"/>
            <a:ext cx="258213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Clr>
                <a:srgbClr val="00B4F0"/>
              </a:buClr>
              <a:buFont typeface="Lucida Grande"/>
              <a:buChar char="‣"/>
              <a:defRPr sz="1400">
                <a:solidFill>
                  <a:srgbClr val="25215A"/>
                </a:solidFill>
                <a:latin typeface="Arial"/>
                <a:cs typeface="Arial"/>
              </a:defRPr>
            </a:lvl1pPr>
          </a:lstStyle>
          <a:p>
            <a:pPr>
              <a:buClr>
                <a:srgbClr val="006EFF"/>
              </a:buClr>
              <a:buFont typeface="Arial"/>
              <a:buChar char="•"/>
            </a:pPr>
            <a:r>
              <a:rPr lang="en-US" sz="1100" dirty="0">
                <a:solidFill>
                  <a:srgbClr val="404040"/>
                </a:solidFill>
              </a:rPr>
              <a:t>Most commonly diagnosed in patients over 50</a:t>
            </a:r>
          </a:p>
          <a:p>
            <a:pPr>
              <a:buClr>
                <a:srgbClr val="006EFF"/>
              </a:buClr>
              <a:buFont typeface="Arial"/>
              <a:buChar char="•"/>
            </a:pPr>
            <a:r>
              <a:rPr lang="en-US" sz="1100" dirty="0">
                <a:solidFill>
                  <a:srgbClr val="404040"/>
                </a:solidFill>
              </a:rPr>
              <a:t>Observed at a similar rate in males and females</a:t>
            </a:r>
          </a:p>
          <a:p>
            <a:pPr>
              <a:buClr>
                <a:srgbClr val="161533"/>
              </a:buClr>
            </a:pPr>
            <a:endParaRPr lang="en-US" sz="1100" dirty="0">
              <a:solidFill>
                <a:srgbClr val="40404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5870884"/>
            <a:ext cx="86159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1. Leukemia &amp; Lymphoma Society. Essential Thrombocythemia Facts. Leukemia &amp; Lymphoma Society web site. http://www.lls.org/content/nationalcontent/resourcecenter/freeeducationmaterials/mpd/pdf/essentialprimarythrombocythemia.pdf. Revised June 2012. Accessed March 11, 2015. 2. Mayo Clinic. Disease and Conditions: Myelofibrosis. Mayo Clinic web site. http://www.mayoclinic.com/health/myelofibrosis/DS00886. Accessed April 16, 2015.</a:t>
            </a:r>
          </a:p>
          <a:p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4432300" y="2162144"/>
            <a:ext cx="0" cy="19178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23" idx="3"/>
          </p:cNvCxnSpPr>
          <p:nvPr/>
        </p:nvCxnSpPr>
        <p:spPr>
          <a:xfrm>
            <a:off x="2387600" y="1753160"/>
            <a:ext cx="4070350" cy="158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17791" y="1568494"/>
            <a:ext cx="1869809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Description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70100" y="1568494"/>
            <a:ext cx="234525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Possible consequences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19230" y="4080013"/>
            <a:ext cx="265508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What happens</a:t>
            </a:r>
          </a:p>
        </p:txBody>
      </p:sp>
      <p:sp>
        <p:nvSpPr>
          <p:cNvPr id="26" name="Arc 25"/>
          <p:cNvSpPr/>
          <p:nvPr/>
        </p:nvSpPr>
        <p:spPr>
          <a:xfrm rot="18137069" flipH="1">
            <a:off x="1437163" y="2530517"/>
            <a:ext cx="1787837" cy="1759281"/>
          </a:xfrm>
          <a:prstGeom prst="arc">
            <a:avLst>
              <a:gd name="adj1" fmla="val 20087196"/>
              <a:gd name="adj2" fmla="val 2928844"/>
            </a:avLst>
          </a:prstGeom>
          <a:ln w="1111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Arc 26"/>
          <p:cNvSpPr/>
          <p:nvPr/>
        </p:nvSpPr>
        <p:spPr>
          <a:xfrm rot="13187838" flipH="1">
            <a:off x="5709047" y="2530517"/>
            <a:ext cx="1787837" cy="1759281"/>
          </a:xfrm>
          <a:prstGeom prst="arc">
            <a:avLst>
              <a:gd name="adj1" fmla="val 18370538"/>
              <a:gd name="adj2" fmla="val 2928844"/>
            </a:avLst>
          </a:prstGeom>
          <a:ln w="1111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262" y="1881613"/>
            <a:ext cx="1490472" cy="14904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466" y="852434"/>
            <a:ext cx="1490472" cy="149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273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457200" y="1333500"/>
          <a:ext cx="8128000" cy="4114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384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1148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 Your Condition—Myelofibrosis (MF)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6104" y="2063028"/>
            <a:ext cx="23229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MF can also </a:t>
            </a:r>
            <a:b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 more serious complications. </a:t>
            </a:r>
            <a:b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Signs your healthcare team may look </a:t>
            </a:r>
            <a:b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include</a:t>
            </a:r>
          </a:p>
          <a:p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43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923360"/>
            <a:ext cx="722062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00" dirty="0"/>
              <a:t>Leukemia &amp; Lymphoma Society. Myelofibrosis Facts. Leukemia &amp; Lymphoma Society web site. http://www.lls.org/content/nationalcontent/resourcecenter/freeeducationmaterials/mpd/pdf/idiopathicmyelofibrosis.pdf. Revised April 2012. Accessed March 11, 2015.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294" y="1489181"/>
            <a:ext cx="1335024" cy="13350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047" y="1489181"/>
            <a:ext cx="1335024" cy="13350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294" y="3537046"/>
            <a:ext cx="1335024" cy="13350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047" y="3537046"/>
            <a:ext cx="1335024" cy="13350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73654" y="2780278"/>
            <a:ext cx="1528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Gout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73654" y="4886291"/>
            <a:ext cx="1528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Infections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4013" y="2780278"/>
            <a:ext cx="2185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Serious bleeding, portal hypertension (elevated pressure in the vein leading to the liver)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50367" y="4886291"/>
            <a:ext cx="1528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Progression to leukemia</a:t>
            </a:r>
          </a:p>
        </p:txBody>
      </p:sp>
    </p:spTree>
    <p:extLst>
      <p:ext uri="{BB962C8B-B14F-4D97-AF65-F5344CB8AC3E}">
        <p14:creationId xmlns:p14="http://schemas.microsoft.com/office/powerpoint/2010/main" val="21757854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 Your Condition—Myelofibrosis (MF)</a:t>
            </a:r>
          </a:p>
        </p:txBody>
      </p:sp>
      <p:sp>
        <p:nvSpPr>
          <p:cNvPr id="4" name="Rectangle 3"/>
          <p:cNvSpPr/>
          <p:nvPr/>
        </p:nvSpPr>
        <p:spPr>
          <a:xfrm>
            <a:off x="1752600" y="1778016"/>
            <a:ext cx="7391400" cy="3352800"/>
          </a:xfrm>
          <a:prstGeom prst="rect">
            <a:avLst/>
          </a:prstGeom>
          <a:noFill/>
          <a:ln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52600" y="1778016"/>
            <a:ext cx="7391400" cy="33528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778016"/>
            <a:ext cx="1752600" cy="3352800"/>
          </a:xfrm>
          <a:prstGeom prst="rect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2583712"/>
            <a:ext cx="151180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In MF, symptoms you should look for include</a:t>
            </a:r>
            <a:r>
              <a:rPr lang="en-US" baseline="30000" dirty="0">
                <a:solidFill>
                  <a:schemeClr val="bg1"/>
                </a:solidFill>
              </a:rPr>
              <a:t>1,2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63463" y="2083828"/>
            <a:ext cx="2438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Clr>
                <a:srgbClr val="00B4F0"/>
              </a:buClr>
              <a:buFont typeface="Lucida Grande"/>
              <a:buChar char="‣"/>
              <a:defRPr sz="1400">
                <a:solidFill>
                  <a:srgbClr val="25215A"/>
                </a:solidFill>
                <a:latin typeface="Arial"/>
                <a:cs typeface="Arial"/>
              </a:defRPr>
            </a:lvl1pPr>
          </a:lstStyle>
          <a:p>
            <a:pPr>
              <a:lnSpc>
                <a:spcPts val="2000"/>
              </a:lnSpc>
            </a:pPr>
            <a:endParaRPr lang="en-US" dirty="0">
              <a:solidFill>
                <a:srgbClr val="404040"/>
              </a:solidFill>
            </a:endParaRPr>
          </a:p>
          <a:p>
            <a:pPr>
              <a:lnSpc>
                <a:spcPts val="2000"/>
              </a:lnSpc>
              <a:buClr>
                <a:srgbClr val="006EFF"/>
              </a:buClr>
              <a:buFont typeface="Arial"/>
              <a:buChar char="•"/>
            </a:pPr>
            <a:r>
              <a:rPr lang="en-US" dirty="0">
                <a:solidFill>
                  <a:srgbClr val="404040"/>
                </a:solidFill>
              </a:rPr>
              <a:t>Headaches or dizziness/vertigo</a:t>
            </a:r>
          </a:p>
          <a:p>
            <a:pPr>
              <a:lnSpc>
                <a:spcPts val="2000"/>
              </a:lnSpc>
              <a:buClr>
                <a:srgbClr val="006EFF"/>
              </a:buClr>
              <a:buFont typeface="Arial"/>
              <a:buChar char="•"/>
            </a:pPr>
            <a:r>
              <a:rPr lang="en-US" dirty="0">
                <a:solidFill>
                  <a:srgbClr val="404040"/>
                </a:solidFill>
              </a:rPr>
              <a:t>Unintentional weight loss</a:t>
            </a:r>
          </a:p>
          <a:p>
            <a:pPr>
              <a:lnSpc>
                <a:spcPts val="2000"/>
              </a:lnSpc>
              <a:buClr>
                <a:srgbClr val="006EFF"/>
              </a:buClr>
              <a:buFont typeface="Arial"/>
              <a:buChar char="•"/>
            </a:pPr>
            <a:r>
              <a:rPr lang="en-US" dirty="0">
                <a:solidFill>
                  <a:srgbClr val="404040"/>
                </a:solidFill>
              </a:rPr>
              <a:t>Depression/Sad mood</a:t>
            </a:r>
          </a:p>
          <a:p>
            <a:pPr>
              <a:lnSpc>
                <a:spcPts val="2000"/>
              </a:lnSpc>
              <a:buClr>
                <a:srgbClr val="006EFF"/>
              </a:buClr>
              <a:buFont typeface="Arial"/>
              <a:buChar char="•"/>
            </a:pPr>
            <a:r>
              <a:rPr lang="en-US" dirty="0">
                <a:solidFill>
                  <a:srgbClr val="404040"/>
                </a:solidFill>
              </a:rPr>
              <a:t>Inactivity</a:t>
            </a:r>
          </a:p>
          <a:p>
            <a:pPr>
              <a:lnSpc>
                <a:spcPts val="2000"/>
              </a:lnSpc>
              <a:buClr>
                <a:srgbClr val="006EFF"/>
              </a:buClr>
              <a:buFont typeface="Arial"/>
              <a:buChar char="•"/>
            </a:pPr>
            <a:r>
              <a:rPr lang="en-US" dirty="0">
                <a:solidFill>
                  <a:srgbClr val="404040"/>
                </a:solidFill>
              </a:rPr>
              <a:t>Cough</a:t>
            </a:r>
          </a:p>
          <a:p>
            <a:pPr>
              <a:lnSpc>
                <a:spcPts val="2000"/>
              </a:lnSpc>
            </a:pPr>
            <a:endParaRPr lang="en-US" dirty="0">
              <a:solidFill>
                <a:srgbClr val="404040"/>
              </a:solidFill>
            </a:endParaRPr>
          </a:p>
          <a:p>
            <a:pPr>
              <a:lnSpc>
                <a:spcPts val="2000"/>
              </a:lnSpc>
            </a:pPr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25063" y="2083828"/>
            <a:ext cx="2362200" cy="3146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Clr>
                <a:srgbClr val="00B4F0"/>
              </a:buClr>
              <a:buFont typeface="Lucida Grande"/>
              <a:buChar char="‣"/>
              <a:defRPr sz="1400">
                <a:solidFill>
                  <a:srgbClr val="25215A"/>
                </a:solidFill>
                <a:latin typeface="Arial"/>
                <a:cs typeface="Arial"/>
              </a:defRPr>
            </a:lvl1pPr>
          </a:lstStyle>
          <a:p>
            <a:pPr>
              <a:lnSpc>
                <a:spcPts val="2000"/>
              </a:lnSpc>
            </a:pPr>
            <a:endParaRPr lang="en-US" dirty="0">
              <a:solidFill>
                <a:srgbClr val="404040"/>
              </a:solidFill>
            </a:endParaRPr>
          </a:p>
          <a:p>
            <a:pPr>
              <a:lnSpc>
                <a:spcPts val="2000"/>
              </a:lnSpc>
              <a:buClr>
                <a:srgbClr val="006EFF"/>
              </a:buClr>
              <a:buFont typeface="Arial"/>
              <a:buChar char="•"/>
            </a:pPr>
            <a:r>
              <a:rPr lang="en-US" dirty="0">
                <a:solidFill>
                  <a:srgbClr val="404040"/>
                </a:solidFill>
              </a:rPr>
              <a:t>Fatigue</a:t>
            </a:r>
          </a:p>
          <a:p>
            <a:pPr>
              <a:lnSpc>
                <a:spcPts val="2000"/>
              </a:lnSpc>
              <a:buClr>
                <a:srgbClr val="006EFF"/>
              </a:buClr>
              <a:buFont typeface="Arial"/>
              <a:buChar char="•"/>
            </a:pPr>
            <a:r>
              <a:rPr lang="en-US" dirty="0">
                <a:solidFill>
                  <a:srgbClr val="404040"/>
                </a:solidFill>
              </a:rPr>
              <a:t>Abdominal pain/discomfort</a:t>
            </a:r>
          </a:p>
          <a:p>
            <a:pPr>
              <a:lnSpc>
                <a:spcPts val="2000"/>
              </a:lnSpc>
              <a:buClr>
                <a:srgbClr val="006EFF"/>
              </a:buClr>
              <a:buFont typeface="Arial"/>
              <a:buChar char="•"/>
            </a:pPr>
            <a:r>
              <a:rPr lang="en-US" dirty="0">
                <a:solidFill>
                  <a:srgbClr val="404040"/>
                </a:solidFill>
              </a:rPr>
              <a:t>Night sweats</a:t>
            </a:r>
          </a:p>
          <a:p>
            <a:pPr>
              <a:lnSpc>
                <a:spcPts val="2000"/>
              </a:lnSpc>
              <a:buClr>
                <a:srgbClr val="006EFF"/>
              </a:buClr>
              <a:buFont typeface="Arial"/>
              <a:buChar char="•"/>
            </a:pPr>
            <a:r>
              <a:rPr lang="en-US" dirty="0">
                <a:solidFill>
                  <a:srgbClr val="404040"/>
                </a:solidFill>
              </a:rPr>
              <a:t>Difficulty sleeping</a:t>
            </a:r>
          </a:p>
          <a:p>
            <a:pPr>
              <a:lnSpc>
                <a:spcPts val="2000"/>
              </a:lnSpc>
              <a:buClr>
                <a:srgbClr val="006EFF"/>
              </a:buClr>
              <a:buFont typeface="Arial"/>
              <a:buChar char="•"/>
            </a:pPr>
            <a:r>
              <a:rPr lang="en-US" dirty="0">
                <a:solidFill>
                  <a:srgbClr val="404040"/>
                </a:solidFill>
              </a:rPr>
              <a:t>Itching (pruritus)</a:t>
            </a:r>
          </a:p>
          <a:p>
            <a:pPr>
              <a:lnSpc>
                <a:spcPts val="2000"/>
              </a:lnSpc>
              <a:buClr>
                <a:srgbClr val="006EFF"/>
              </a:buClr>
              <a:buFont typeface="Arial"/>
              <a:buChar char="•"/>
            </a:pPr>
            <a:r>
              <a:rPr lang="en-US" dirty="0">
                <a:solidFill>
                  <a:srgbClr val="404040"/>
                </a:solidFill>
              </a:rPr>
              <a:t>Filling up quickly (early satiety)</a:t>
            </a:r>
          </a:p>
          <a:p>
            <a:pPr>
              <a:lnSpc>
                <a:spcPts val="2000"/>
              </a:lnSpc>
              <a:buClr>
                <a:srgbClr val="006EFF"/>
              </a:buClr>
              <a:buFont typeface="Arial"/>
              <a:buChar char="•"/>
            </a:pPr>
            <a:r>
              <a:rPr lang="en-US" dirty="0">
                <a:solidFill>
                  <a:srgbClr val="404040"/>
                </a:solidFill>
              </a:rPr>
              <a:t>Bone pain</a:t>
            </a:r>
          </a:p>
          <a:p>
            <a:pPr>
              <a:lnSpc>
                <a:spcPts val="2000"/>
              </a:lnSpc>
            </a:pPr>
            <a:endParaRPr lang="en-US" dirty="0">
              <a:solidFill>
                <a:srgbClr val="404040"/>
              </a:solidFill>
            </a:endParaRPr>
          </a:p>
          <a:p>
            <a:pPr>
              <a:lnSpc>
                <a:spcPts val="2000"/>
              </a:lnSpc>
            </a:pPr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17126" y="2333209"/>
            <a:ext cx="21030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000"/>
              </a:lnSpc>
              <a:buClr>
                <a:srgbClr val="006EFF"/>
              </a:buClr>
              <a:buFont typeface="Arial"/>
              <a:buChar char="•"/>
            </a:pPr>
            <a:r>
              <a:rPr lang="en-US" sz="1400" dirty="0">
                <a:solidFill>
                  <a:srgbClr val="404040"/>
                </a:solidFill>
                <a:latin typeface="Arial"/>
                <a:cs typeface="Arial"/>
              </a:rPr>
              <a:t>Weakness</a:t>
            </a:r>
          </a:p>
          <a:p>
            <a:pPr marL="285750" indent="-285750">
              <a:lnSpc>
                <a:spcPts val="2000"/>
              </a:lnSpc>
              <a:buClr>
                <a:srgbClr val="006EFF"/>
              </a:buClr>
              <a:buFont typeface="Arial"/>
              <a:buChar char="•"/>
            </a:pPr>
            <a:r>
              <a:rPr lang="en-US" sz="1400" dirty="0">
                <a:solidFill>
                  <a:srgbClr val="404040"/>
                </a:solidFill>
                <a:latin typeface="Arial"/>
                <a:cs typeface="Arial"/>
              </a:rPr>
              <a:t>Problems with concentration</a:t>
            </a:r>
          </a:p>
          <a:p>
            <a:pPr marL="285750" indent="-285750">
              <a:lnSpc>
                <a:spcPts val="2000"/>
              </a:lnSpc>
              <a:buClr>
                <a:srgbClr val="006EFF"/>
              </a:buClr>
              <a:buFont typeface="Arial"/>
              <a:buChar char="•"/>
            </a:pPr>
            <a:r>
              <a:rPr lang="en-US" sz="1400" dirty="0">
                <a:solidFill>
                  <a:srgbClr val="404040"/>
                </a:solidFill>
                <a:latin typeface="Arial"/>
                <a:cs typeface="Arial"/>
              </a:rPr>
              <a:t>Pain under the left ribs</a:t>
            </a:r>
          </a:p>
          <a:p>
            <a:pPr marL="285750" indent="-285750">
              <a:lnSpc>
                <a:spcPts val="2000"/>
              </a:lnSpc>
              <a:buClr>
                <a:srgbClr val="006EFF"/>
              </a:buClr>
              <a:buFont typeface="Arial"/>
              <a:buChar char="•"/>
            </a:pPr>
            <a:r>
              <a:rPr lang="en-US" sz="1400" dirty="0">
                <a:solidFill>
                  <a:srgbClr val="404040"/>
                </a:solidFill>
                <a:latin typeface="Arial"/>
                <a:cs typeface="Arial"/>
              </a:rPr>
              <a:t>Fever (&gt;100</a:t>
            </a:r>
            <a:r>
              <a:rPr lang="en-US" sz="1400" baseline="3000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lang="en-US" sz="1400" dirty="0">
                <a:solidFill>
                  <a:srgbClr val="404040"/>
                </a:solidFill>
                <a:latin typeface="Arial"/>
                <a:cs typeface="Arial"/>
              </a:rPr>
              <a:t>F)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44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046542"/>
            <a:ext cx="83759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1. Mesa R, Miller C, Thyne M, et al. </a:t>
            </a:r>
            <a:r>
              <a:rPr lang="en-US" sz="800" i="1" dirty="0"/>
              <a:t>BMC Cancer</a:t>
            </a:r>
            <a:r>
              <a:rPr lang="en-US" sz="800" dirty="0"/>
              <a:t>. 2016;16:167. 2. Scherber R, Dueck A, Johansson P, et al.</a:t>
            </a:r>
            <a:r>
              <a:rPr lang="en-US" sz="800" i="1" dirty="0"/>
              <a:t> Blood</a:t>
            </a:r>
            <a:r>
              <a:rPr lang="en-US" sz="800" dirty="0"/>
              <a:t>. 2011;118(2):401-408.</a:t>
            </a:r>
          </a:p>
        </p:txBody>
      </p:sp>
    </p:spTree>
    <p:extLst>
      <p:ext uri="{BB962C8B-B14F-4D97-AF65-F5344CB8AC3E}">
        <p14:creationId xmlns:p14="http://schemas.microsoft.com/office/powerpoint/2010/main" val="38139951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 Your Condition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40514" y="994834"/>
            <a:ext cx="4700095" cy="4895851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indent="0">
              <a:buClr>
                <a:srgbClr val="00B4F0"/>
              </a:buClr>
              <a:buNone/>
            </a:pPr>
            <a:r>
              <a:rPr lang="en-US" b="1" dirty="0"/>
              <a:t>For chronic conditions like MPNs, </a:t>
            </a:r>
            <a:br>
              <a:rPr lang="en-US" b="1" dirty="0"/>
            </a:br>
            <a:r>
              <a:rPr lang="en-US" b="1" dirty="0"/>
              <a:t>it is important to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en-US" dirty="0"/>
              <a:t>Discuss your condition with your physician</a:t>
            </a:r>
          </a:p>
          <a:p>
            <a:pPr>
              <a:spcBef>
                <a:spcPts val="0"/>
              </a:spcBef>
              <a:buFont typeface="Arial"/>
              <a:buChar char="•"/>
            </a:pPr>
            <a:endParaRPr lang="en-US" dirty="0"/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en-US" dirty="0"/>
              <a:t>Know the importance of blood tests</a:t>
            </a:r>
            <a:br>
              <a:rPr lang="en-US" dirty="0"/>
            </a:br>
            <a:endParaRPr lang="en-US" dirty="0"/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en-US" dirty="0"/>
              <a:t>Keep regular visits with your </a:t>
            </a:r>
            <a:br>
              <a:rPr lang="en-US" dirty="0"/>
            </a:br>
            <a:r>
              <a:rPr lang="en-US" dirty="0"/>
              <a:t>healthcare team</a:t>
            </a:r>
            <a:br>
              <a:rPr lang="en-US" dirty="0"/>
            </a:br>
            <a:endParaRPr lang="en-US" dirty="0"/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en-US" dirty="0"/>
              <a:t>Maintain a healthy lifestyle</a:t>
            </a:r>
            <a:br>
              <a:rPr lang="en-US" dirty="0"/>
            </a:br>
            <a:endParaRPr lang="en-US" dirty="0"/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en-US" dirty="0"/>
              <a:t>Pay attention to your symptoms</a:t>
            </a:r>
            <a:br>
              <a:rPr lang="en-US" dirty="0"/>
            </a:br>
            <a:endParaRPr lang="en-US" dirty="0"/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en-US" dirty="0"/>
              <a:t>Get help and support when you </a:t>
            </a:r>
            <a:br>
              <a:rPr lang="en-US" dirty="0"/>
            </a:br>
            <a:r>
              <a:rPr lang="en-US" dirty="0"/>
              <a:t>need it</a:t>
            </a:r>
          </a:p>
          <a:p>
            <a:pPr>
              <a:buClr>
                <a:srgbClr val="00B4F0"/>
              </a:buClr>
              <a:buFont typeface="Lucida Grande"/>
              <a:buChar char="‣"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45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805" y="1721899"/>
            <a:ext cx="4279194" cy="2854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42588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097" y="171629"/>
            <a:ext cx="8311641" cy="926796"/>
          </a:xfrm>
        </p:spPr>
        <p:txBody>
          <a:bodyPr/>
          <a:lstStyle/>
          <a:p>
            <a:r>
              <a:rPr lang="en-US" dirty="0"/>
              <a:t>Monitor Your MPN With a Symptom Tracker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072" y="1087217"/>
            <a:ext cx="3574082" cy="4537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10 MPN symptoms to watch for</a:t>
            </a:r>
          </a:p>
          <a:p>
            <a:pPr>
              <a:buFont typeface="Arial"/>
              <a:buChar char="•"/>
            </a:pPr>
            <a:r>
              <a:rPr lang="en-US" sz="1400" dirty="0"/>
              <a:t>Fatigue (tiredness)</a:t>
            </a:r>
          </a:p>
          <a:p>
            <a:pPr>
              <a:buFont typeface="Arial"/>
              <a:buChar char="•"/>
            </a:pPr>
            <a:r>
              <a:rPr lang="en-US" sz="1400" dirty="0"/>
              <a:t>Filling up quickly when you eat </a:t>
            </a:r>
            <a:br>
              <a:rPr lang="en-US" sz="1400" dirty="0"/>
            </a:br>
            <a:r>
              <a:rPr lang="en-US" sz="1400" dirty="0"/>
              <a:t>(early satiety)</a:t>
            </a:r>
          </a:p>
          <a:p>
            <a:pPr>
              <a:buFont typeface="Arial"/>
              <a:buChar char="•"/>
            </a:pPr>
            <a:r>
              <a:rPr lang="en-US" sz="1400" dirty="0"/>
              <a:t>Abdominal discomfort</a:t>
            </a:r>
          </a:p>
          <a:p>
            <a:pPr>
              <a:buFont typeface="Arial"/>
              <a:buChar char="•"/>
            </a:pPr>
            <a:r>
              <a:rPr lang="en-US" sz="1400" dirty="0"/>
              <a:t>Inactivity</a:t>
            </a:r>
          </a:p>
          <a:p>
            <a:pPr>
              <a:buFont typeface="Arial"/>
              <a:buChar char="•"/>
            </a:pPr>
            <a:r>
              <a:rPr lang="en-US" sz="1400" dirty="0"/>
              <a:t>Problems with concentration</a:t>
            </a:r>
          </a:p>
          <a:p>
            <a:pPr>
              <a:buFont typeface="Arial"/>
              <a:buChar char="•"/>
            </a:pPr>
            <a:r>
              <a:rPr lang="en-US" sz="1400" dirty="0"/>
              <a:t>Night sweats</a:t>
            </a:r>
          </a:p>
          <a:p>
            <a:pPr>
              <a:buFont typeface="Arial"/>
              <a:buChar char="•"/>
            </a:pPr>
            <a:r>
              <a:rPr lang="en-US" sz="1400" dirty="0"/>
              <a:t>Itching </a:t>
            </a:r>
          </a:p>
          <a:p>
            <a:pPr>
              <a:buFont typeface="Arial"/>
              <a:buChar char="•"/>
            </a:pPr>
            <a:r>
              <a:rPr lang="en-US" sz="1400" dirty="0"/>
              <a:t>Bone pain</a:t>
            </a:r>
          </a:p>
          <a:p>
            <a:pPr>
              <a:buFont typeface="Arial"/>
              <a:buChar char="•"/>
            </a:pPr>
            <a:r>
              <a:rPr lang="en-US" sz="1400" dirty="0"/>
              <a:t>Fever</a:t>
            </a:r>
          </a:p>
          <a:p>
            <a:pPr>
              <a:buFont typeface="Arial"/>
              <a:buChar char="•"/>
            </a:pPr>
            <a:r>
              <a:rPr lang="en-US" sz="1400" dirty="0"/>
              <a:t>Recent, unintentional weight loss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98269" y="5122552"/>
            <a:ext cx="491936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3D95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download additional copies of the </a:t>
            </a:r>
            <a:br>
              <a:rPr lang="en-US" sz="1200" i="1" dirty="0">
                <a:solidFill>
                  <a:srgbClr val="3D95C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i="1" dirty="0">
                <a:solidFill>
                  <a:srgbClr val="3D95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MPN10 Symptom Assessment Form online at </a:t>
            </a:r>
            <a:r>
              <a:rPr lang="en-US" sz="1200" b="1" dirty="0">
                <a:solidFill>
                  <a:srgbClr val="3D95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http://jco.ascopubs.org/content/suppl/2012/10/15/JCO.2012.42.3863.DC1/data_supplement_JCO.2012.42.3863.pdf</a:t>
            </a:r>
            <a:r>
              <a:rPr lang="en-US" sz="1200" dirty="0">
                <a:solidFill>
                  <a:srgbClr val="3D95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1400" dirty="0">
              <a:solidFill>
                <a:srgbClr val="3D95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46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057712"/>
            <a:ext cx="76668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00" dirty="0"/>
              <a:t>Scherber R, Dueck A, Johansson P, et al. </a:t>
            </a:r>
            <a:r>
              <a:rPr lang="en-US" sz="800" i="1" dirty="0"/>
              <a:t>Blood</a:t>
            </a:r>
            <a:r>
              <a:rPr lang="en-US" sz="800" dirty="0"/>
              <a:t>. 2011;118(2):401-408.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625" y="1228634"/>
            <a:ext cx="3551989" cy="38107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6850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57220"/>
            <a:ext cx="9144000" cy="23876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Take an Active Role in </a:t>
            </a:r>
            <a:b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Managing Your Condition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47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55648" y="3535680"/>
            <a:ext cx="5772061" cy="59713"/>
          </a:xfrm>
          <a:prstGeom prst="rect">
            <a:avLst/>
          </a:prstGeom>
          <a:solidFill>
            <a:srgbClr val="8A8A8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5693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097" y="171629"/>
            <a:ext cx="8543279" cy="926796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Know When to Talk With Your Healthcare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137" y="1562100"/>
            <a:ext cx="8252213" cy="4614863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Clr>
                <a:srgbClr val="0093FF"/>
              </a:buClr>
              <a:buFont typeface="Arial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Your individual journey and responsibilities as a patient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with an MPN:</a:t>
            </a:r>
          </a:p>
          <a:p>
            <a:pPr marL="742950" lvl="1" indent="-285750">
              <a:lnSpc>
                <a:spcPct val="150000"/>
              </a:lnSpc>
              <a:buClr>
                <a:srgbClr val="0093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Understand your unique condition</a:t>
            </a:r>
          </a:p>
          <a:p>
            <a:pPr marL="742950" lvl="1" indent="-285750">
              <a:lnSpc>
                <a:spcPct val="150000"/>
              </a:lnSpc>
              <a:buClr>
                <a:srgbClr val="0093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Know the ways to manage your condition</a:t>
            </a:r>
          </a:p>
          <a:p>
            <a:pPr marL="742950" lvl="1" indent="-285750">
              <a:lnSpc>
                <a:spcPct val="150000"/>
              </a:lnSpc>
              <a:buClr>
                <a:srgbClr val="0093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Remain knowledgeable about MPNs</a:t>
            </a:r>
          </a:p>
          <a:p>
            <a:pPr marL="742950" lvl="1" indent="-285750">
              <a:lnSpc>
                <a:spcPct val="150000"/>
              </a:lnSpc>
              <a:buClr>
                <a:srgbClr val="0093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Continue having regular discussions with your healthcare team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3232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1097" y="171629"/>
            <a:ext cx="7800703" cy="92679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Potential Management Goal Considerations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9515-AA6E-43E1-8247-D65D668D8B55}" type="slidenum">
              <a:rPr lang="en-US" smtClean="0"/>
              <a:t>49</a:t>
            </a:fld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637928" y="3657601"/>
            <a:ext cx="3238500" cy="696419"/>
          </a:xfrm>
          <a:prstGeom prst="rect">
            <a:avLst/>
          </a:prstGeom>
          <a:solidFill>
            <a:srgbClr val="E1E1DF"/>
          </a:solidFill>
          <a:ln w="6350" cmpd="sng">
            <a:solidFill>
              <a:srgbClr val="808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Pentagon 33"/>
          <p:cNvSpPr/>
          <p:nvPr/>
        </p:nvSpPr>
        <p:spPr>
          <a:xfrm>
            <a:off x="637927" y="2260600"/>
            <a:ext cx="3238500" cy="698501"/>
          </a:xfrm>
          <a:prstGeom prst="homePlate">
            <a:avLst>
              <a:gd name="adj" fmla="val 0"/>
            </a:avLst>
          </a:prstGeom>
          <a:solidFill>
            <a:srgbClr val="F5F4F3"/>
          </a:solidFill>
          <a:ln w="6350"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312907" y="2366205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25215A"/>
                </a:solidFill>
                <a:latin typeface="Arial"/>
                <a:cs typeface="Arial"/>
              </a:defRPr>
            </a:lvl1pPr>
          </a:lstStyle>
          <a:p>
            <a:pPr algn="ctr"/>
            <a:r>
              <a:rPr lang="en-US" dirty="0">
                <a:solidFill>
                  <a:srgbClr val="404040"/>
                </a:solidFill>
              </a:rPr>
              <a:t>Reduction in Spleen Size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3523" y="3741616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404040"/>
                </a:solidFill>
                <a:latin typeface="Arial"/>
                <a:cs typeface="Arial"/>
              </a:rPr>
              <a:t>Prevention of Vascular/Thrombotic Events</a:t>
            </a:r>
          </a:p>
        </p:txBody>
      </p:sp>
      <p:sp>
        <p:nvSpPr>
          <p:cNvPr id="37" name="Chevron 36"/>
          <p:cNvSpPr/>
          <p:nvPr/>
        </p:nvSpPr>
        <p:spPr>
          <a:xfrm>
            <a:off x="637927" y="5052520"/>
            <a:ext cx="3238500" cy="695325"/>
          </a:xfrm>
          <a:prstGeom prst="chevron">
            <a:avLst>
              <a:gd name="adj" fmla="val 0"/>
            </a:avLst>
          </a:prstGeom>
          <a:solidFill>
            <a:schemeClr val="bg1">
              <a:lumMod val="75000"/>
            </a:schemeClr>
          </a:solidFill>
          <a:ln w="6350"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60120" y="5135070"/>
            <a:ext cx="2441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404040"/>
                </a:solidFill>
                <a:latin typeface="Arial"/>
                <a:cs typeface="Arial"/>
              </a:rPr>
              <a:t>Improvement in Quality of Life and Productivity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37927" y="2959101"/>
            <a:ext cx="3238500" cy="703384"/>
          </a:xfrm>
          <a:prstGeom prst="rect">
            <a:avLst/>
          </a:prstGeom>
          <a:solidFill>
            <a:srgbClr val="E1E1DF"/>
          </a:solidFill>
          <a:ln w="6350" cmpd="sng">
            <a:solidFill>
              <a:srgbClr val="808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Pentagon 21"/>
          <p:cNvSpPr/>
          <p:nvPr/>
        </p:nvSpPr>
        <p:spPr>
          <a:xfrm>
            <a:off x="637927" y="1562100"/>
            <a:ext cx="3238500" cy="698501"/>
          </a:xfrm>
          <a:prstGeom prst="homePlate">
            <a:avLst>
              <a:gd name="adj" fmla="val 0"/>
            </a:avLst>
          </a:prstGeom>
          <a:solidFill>
            <a:srgbClr val="F5F4F3"/>
          </a:solidFill>
          <a:ln w="6350"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312907" y="1667705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25215A"/>
                </a:solidFill>
                <a:latin typeface="Arial"/>
                <a:cs typeface="Arial"/>
              </a:defRPr>
            </a:lvl1pPr>
          </a:lstStyle>
          <a:p>
            <a:pPr algn="ctr"/>
            <a:r>
              <a:rPr lang="en-US" dirty="0">
                <a:solidFill>
                  <a:srgbClr val="404040"/>
                </a:solidFill>
              </a:rPr>
              <a:t>Enhancement of Overall Health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97227" y="3043116"/>
            <a:ext cx="2077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404040"/>
                </a:solidFill>
                <a:latin typeface="Arial"/>
                <a:cs typeface="Arial"/>
              </a:rPr>
              <a:t>Symptom Improvement</a:t>
            </a:r>
          </a:p>
        </p:txBody>
      </p:sp>
      <p:sp>
        <p:nvSpPr>
          <p:cNvPr id="2" name="Chevron 1"/>
          <p:cNvSpPr/>
          <p:nvPr/>
        </p:nvSpPr>
        <p:spPr>
          <a:xfrm>
            <a:off x="637927" y="4354020"/>
            <a:ext cx="3238500" cy="701675"/>
          </a:xfrm>
          <a:prstGeom prst="chevron">
            <a:avLst>
              <a:gd name="adj" fmla="val 0"/>
            </a:avLst>
          </a:prstGeom>
          <a:solidFill>
            <a:schemeClr val="bg1">
              <a:lumMod val="75000"/>
            </a:schemeClr>
          </a:solidFill>
          <a:ln w="6350"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23731" y="4436570"/>
            <a:ext cx="2077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404040"/>
                </a:solidFill>
                <a:latin typeface="Arial"/>
                <a:cs typeface="Arial"/>
              </a:rPr>
              <a:t>Healthy Blood </a:t>
            </a:r>
            <a:br>
              <a:rPr lang="en-US" sz="1400" b="1" dirty="0">
                <a:solidFill>
                  <a:srgbClr val="404040"/>
                </a:solidFill>
                <a:latin typeface="Arial"/>
                <a:cs typeface="Arial"/>
              </a:rPr>
            </a:br>
            <a:r>
              <a:rPr lang="en-US" sz="1400" b="1" dirty="0">
                <a:solidFill>
                  <a:srgbClr val="404040"/>
                </a:solidFill>
                <a:latin typeface="Arial"/>
                <a:cs typeface="Arial"/>
              </a:rPr>
              <a:t>Counts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704" y="1721899"/>
            <a:ext cx="4083296" cy="2854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32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Straight Connector 64"/>
          <p:cNvCxnSpPr/>
          <p:nvPr/>
        </p:nvCxnSpPr>
        <p:spPr>
          <a:xfrm>
            <a:off x="3085811" y="2988219"/>
            <a:ext cx="8280" cy="823333"/>
          </a:xfrm>
          <a:prstGeom prst="line">
            <a:avLst/>
          </a:prstGeom>
          <a:ln>
            <a:solidFill>
              <a:srgbClr val="8080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4853984" y="2979864"/>
            <a:ext cx="8280" cy="823333"/>
          </a:xfrm>
          <a:prstGeom prst="line">
            <a:avLst/>
          </a:prstGeom>
          <a:ln>
            <a:solidFill>
              <a:srgbClr val="8080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3047491" y="2236099"/>
            <a:ext cx="0" cy="191602"/>
          </a:xfrm>
          <a:prstGeom prst="line">
            <a:avLst/>
          </a:prstGeom>
          <a:ln>
            <a:solidFill>
              <a:srgbClr val="4747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4870407" y="2236099"/>
            <a:ext cx="0" cy="191602"/>
          </a:xfrm>
          <a:prstGeom prst="line">
            <a:avLst/>
          </a:prstGeom>
          <a:ln>
            <a:solidFill>
              <a:srgbClr val="8080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6846600" y="2236099"/>
            <a:ext cx="0" cy="191602"/>
          </a:xfrm>
          <a:prstGeom prst="line">
            <a:avLst/>
          </a:prstGeom>
          <a:ln>
            <a:solidFill>
              <a:srgbClr val="8080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8395804" y="2236099"/>
            <a:ext cx="0" cy="191602"/>
          </a:xfrm>
          <a:prstGeom prst="line">
            <a:avLst/>
          </a:prstGeom>
          <a:ln>
            <a:solidFill>
              <a:srgbClr val="8080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104143" y="1971150"/>
            <a:ext cx="0" cy="456551"/>
          </a:xfrm>
          <a:prstGeom prst="line">
            <a:avLst/>
          </a:prstGeom>
          <a:ln>
            <a:solidFill>
              <a:srgbClr val="2521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Pentagon 63"/>
          <p:cNvSpPr/>
          <p:nvPr/>
        </p:nvSpPr>
        <p:spPr>
          <a:xfrm>
            <a:off x="-11401" y="5275642"/>
            <a:ext cx="6858001" cy="531582"/>
          </a:xfrm>
          <a:prstGeom prst="homePlate">
            <a:avLst>
              <a:gd name="adj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 rot="5400000">
            <a:off x="2774772" y="3358486"/>
            <a:ext cx="627615" cy="1487706"/>
          </a:xfrm>
          <a:prstGeom prst="rect">
            <a:avLst/>
          </a:prstGeom>
          <a:solidFill>
            <a:srgbClr val="474746"/>
          </a:solidFill>
          <a:ln>
            <a:solidFill>
              <a:srgbClr val="4747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 rot="5400000">
            <a:off x="4566608" y="3350596"/>
            <a:ext cx="643394" cy="1487706"/>
          </a:xfrm>
          <a:prstGeom prst="rect">
            <a:avLst/>
          </a:prstGeom>
          <a:solidFill>
            <a:srgbClr val="474746"/>
          </a:solidFill>
          <a:ln>
            <a:solidFill>
              <a:srgbClr val="4747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 rot="5400000">
            <a:off x="2696400" y="1963476"/>
            <a:ext cx="610096" cy="1487706"/>
          </a:xfrm>
          <a:prstGeom prst="rect">
            <a:avLst/>
          </a:prstGeom>
          <a:solidFill>
            <a:srgbClr val="2F4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 rot="5400000">
            <a:off x="4533361" y="1695864"/>
            <a:ext cx="610096" cy="2022930"/>
          </a:xfrm>
          <a:prstGeom prst="rect">
            <a:avLst/>
          </a:prstGeom>
          <a:solidFill>
            <a:srgbClr val="006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 rot="5400000">
            <a:off x="6511366" y="1813793"/>
            <a:ext cx="610096" cy="1787072"/>
          </a:xfrm>
          <a:prstGeom prst="rect">
            <a:avLst/>
          </a:prstGeom>
          <a:solidFill>
            <a:srgbClr val="528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 rot="5400000">
            <a:off x="8051985" y="2132385"/>
            <a:ext cx="610098" cy="114989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 rot="5400000">
            <a:off x="5199894" y="-1743837"/>
            <a:ext cx="773835" cy="6676575"/>
          </a:xfrm>
          <a:prstGeom prst="rect">
            <a:avLst/>
          </a:prstGeom>
          <a:solidFill>
            <a:srgbClr val="E1E1DF"/>
          </a:solidFill>
          <a:ln>
            <a:solidFill>
              <a:srgbClr val="E1E1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 rot="5400000">
            <a:off x="827184" y="1951226"/>
            <a:ext cx="601614" cy="1503982"/>
          </a:xfrm>
          <a:prstGeom prst="rect">
            <a:avLst/>
          </a:prstGeom>
          <a:solidFill>
            <a:schemeClr val="bg1"/>
          </a:solidFill>
          <a:ln>
            <a:solidFill>
              <a:srgbClr val="4747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513" y="167605"/>
            <a:ext cx="9023356" cy="92679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The Different MPNs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9515-AA6E-43E1-8247-D65D668D8B55}" type="slidenum">
              <a:rPr lang="en-US" smtClean="0"/>
              <a:t>5</a:t>
            </a:fld>
            <a:endParaRPr lang="en-US" dirty="0"/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2300932" y="3103537"/>
            <a:ext cx="7949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rgbClr val="404040"/>
                </a:solidFill>
                <a:latin typeface="Arial"/>
                <a:cs typeface="Arial"/>
              </a:rPr>
              <a:t>~10%</a:t>
            </a:r>
            <a:endParaRPr lang="en-US" b="1" baseline="30000" dirty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4859508" y="3111888"/>
            <a:ext cx="6873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404040"/>
                </a:solidFill>
                <a:latin typeface="Arial"/>
                <a:cs typeface="Arial"/>
              </a:rPr>
              <a:t>~4%</a:t>
            </a:r>
            <a:endParaRPr lang="en-US" b="1" baseline="30000" dirty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3094376" y="3118827"/>
            <a:ext cx="171240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rgbClr val="404040"/>
                </a:solidFill>
                <a:latin typeface="Arial"/>
                <a:cs typeface="Arial"/>
              </a:rPr>
              <a:t>MF transformation rate </a:t>
            </a:r>
            <a:br>
              <a:rPr lang="en-US" sz="1100" b="1" dirty="0">
                <a:solidFill>
                  <a:srgbClr val="404040"/>
                </a:solidFill>
                <a:latin typeface="Arial"/>
                <a:cs typeface="Arial"/>
              </a:rPr>
            </a:br>
            <a:r>
              <a:rPr lang="en-US" sz="1100" b="1" dirty="0">
                <a:solidFill>
                  <a:srgbClr val="404040"/>
                </a:solidFill>
                <a:latin typeface="Arial"/>
                <a:cs typeface="Arial"/>
              </a:rPr>
              <a:t>per 10 years</a:t>
            </a:r>
            <a:r>
              <a:rPr lang="en-US" sz="1100" b="1" baseline="30000" dirty="0">
                <a:solidFill>
                  <a:srgbClr val="404040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5327108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200" dirty="0">
                <a:solidFill>
                  <a:srgbClr val="FFFFFF"/>
                </a:solidFill>
                <a:latin typeface="Arial"/>
                <a:cs typeface="Arial"/>
              </a:rPr>
              <a:t>*Other rare Philadelphia chromosome-negative MPNs include Chronic Neutrophilic Leukemia,  </a:t>
            </a:r>
            <a:br>
              <a:rPr lang="en-US" sz="12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200" dirty="0">
                <a:solidFill>
                  <a:srgbClr val="FFFFFF"/>
                </a:solidFill>
                <a:latin typeface="Arial"/>
                <a:cs typeface="Arial"/>
              </a:rPr>
              <a:t>Mastocytosis, and Chronic Eosinophilic Leukemia.</a:t>
            </a:r>
            <a:r>
              <a:rPr lang="en-US" sz="1200" baseline="3000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31" name="Rectangle 30"/>
          <p:cNvSpPr/>
          <p:nvPr/>
        </p:nvSpPr>
        <p:spPr>
          <a:xfrm rot="5400000">
            <a:off x="749426" y="666993"/>
            <a:ext cx="773837" cy="1854910"/>
          </a:xfrm>
          <a:prstGeom prst="rect">
            <a:avLst/>
          </a:prstGeom>
          <a:solidFill>
            <a:schemeClr val="bg1"/>
          </a:solidFill>
          <a:ln>
            <a:solidFill>
              <a:srgbClr val="4747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27110" y="1216987"/>
            <a:ext cx="23313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404040"/>
                </a:solidFill>
                <a:latin typeface="Arial"/>
                <a:cs typeface="Arial"/>
              </a:rPr>
              <a:t>MPNs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404040"/>
                </a:solidFill>
                <a:latin typeface="Arial"/>
                <a:cs typeface="Arial"/>
              </a:rPr>
              <a:t>Philadelphia </a:t>
            </a:r>
            <a:br>
              <a:rPr lang="en-US" sz="1400" dirty="0">
                <a:solidFill>
                  <a:srgbClr val="404040"/>
                </a:solidFill>
                <a:latin typeface="Arial"/>
                <a:cs typeface="Arial"/>
              </a:rPr>
            </a:br>
            <a:r>
              <a:rPr lang="en-US" sz="1400" dirty="0">
                <a:solidFill>
                  <a:srgbClr val="404040"/>
                </a:solidFill>
                <a:latin typeface="Arial"/>
                <a:cs typeface="Arial"/>
              </a:rPr>
              <a:t>chromosome-positive</a:t>
            </a:r>
            <a:r>
              <a:rPr lang="en-US" sz="1400" baseline="30000" dirty="0">
                <a:solidFill>
                  <a:srgbClr val="404040"/>
                </a:solidFill>
                <a:latin typeface="Arial"/>
                <a:cs typeface="Arial"/>
              </a:rPr>
              <a:t>1</a:t>
            </a:r>
          </a:p>
          <a:p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-41058" y="2478610"/>
            <a:ext cx="2331357" cy="73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rgbClr val="40404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Chronic Myeloid </a:t>
            </a:r>
          </a:p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rgbClr val="40404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Leukemia (CML)</a:t>
            </a:r>
          </a:p>
          <a:p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57598" y="1321546"/>
            <a:ext cx="66765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404040"/>
                </a:solidFill>
                <a:latin typeface="Arial"/>
                <a:cs typeface="Arial"/>
              </a:rPr>
              <a:t>MPNs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404040"/>
                </a:solidFill>
                <a:latin typeface="Arial"/>
                <a:cs typeface="Arial"/>
              </a:rPr>
              <a:t>Philadelphia chromosome-negative</a:t>
            </a:r>
            <a:r>
              <a:rPr lang="en-US" sz="1400" baseline="30000" dirty="0">
                <a:solidFill>
                  <a:srgbClr val="404040"/>
                </a:solidFill>
                <a:latin typeface="Arial"/>
                <a:cs typeface="Arial"/>
              </a:rPr>
              <a:t>1</a:t>
            </a:r>
          </a:p>
          <a:p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212229" y="2478604"/>
            <a:ext cx="1587499" cy="463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Polycythemia </a:t>
            </a:r>
            <a:br>
              <a:rPr lang="en-US" sz="1400" kern="0" dirty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</a:br>
            <a:r>
              <a:rPr lang="en-US" sz="1400" kern="0" dirty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Vera (PV)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763443" y="2461182"/>
            <a:ext cx="2159000" cy="463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Essential Thrombocythemia (ET)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931515" y="2452821"/>
            <a:ext cx="1787074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Myelofibrosis (MF)</a:t>
            </a:r>
          </a:p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(Primary MF)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827443" y="2565927"/>
            <a:ext cx="1097645" cy="280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rgbClr val="40404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Other rare*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099087" y="3846716"/>
            <a:ext cx="158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Arial"/>
                <a:cs typeface="Arial"/>
              </a:rPr>
              <a:t>Post-ET MF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Arial"/>
                <a:cs typeface="Arial"/>
              </a:rPr>
              <a:t>(Secondary MF)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281936" y="3838349"/>
            <a:ext cx="158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Post-PV MF </a:t>
            </a:r>
          </a:p>
          <a:p>
            <a:pPr algn="ctr"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(Secondary MF)</a:t>
            </a:r>
          </a:p>
        </p:txBody>
      </p:sp>
      <p:sp>
        <p:nvSpPr>
          <p:cNvPr id="62" name="Rectangle 61"/>
          <p:cNvSpPr/>
          <p:nvPr/>
        </p:nvSpPr>
        <p:spPr>
          <a:xfrm rot="5400000">
            <a:off x="4734691" y="2173686"/>
            <a:ext cx="513443" cy="5485774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47474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2257587" y="4739288"/>
            <a:ext cx="54767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404040"/>
                </a:solidFill>
                <a:latin typeface="Arial"/>
                <a:cs typeface="Arial"/>
              </a:rPr>
              <a:t>Risk of progression to acute myelogenous leukemia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5587530" y="1984278"/>
            <a:ext cx="2805" cy="257295"/>
          </a:xfrm>
          <a:prstGeom prst="line">
            <a:avLst/>
          </a:prstGeom>
          <a:ln>
            <a:solidFill>
              <a:srgbClr val="8080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3042355" y="2234156"/>
            <a:ext cx="5364599" cy="0"/>
          </a:xfrm>
          <a:prstGeom prst="line">
            <a:avLst/>
          </a:prstGeom>
          <a:ln>
            <a:solidFill>
              <a:srgbClr val="8080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5076" y="5887128"/>
            <a:ext cx="8809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1. NORD Physician Guide. Myeloproliferative Neoplasms. NORD web site. http://nordphysicianguides.org/myelofibrosis/what-is-myelofibrosis/. Accessed September 29, 2015. 2. Tefferi A. </a:t>
            </a:r>
            <a:r>
              <a:rPr lang="en-US" sz="800" i="1" dirty="0"/>
              <a:t>Am J Hematol</a:t>
            </a:r>
            <a:r>
              <a:rPr lang="en-US" sz="800" dirty="0"/>
              <a:t>. 2008; 83(6):491-497. 3. Thiele J. </a:t>
            </a:r>
            <a:r>
              <a:rPr lang="en-US" sz="800" i="1" dirty="0"/>
              <a:t>Am J Clin Pathol</a:t>
            </a:r>
            <a:r>
              <a:rPr lang="en-US" sz="800" dirty="0"/>
              <a:t>. 2009;132:261-280.</a:t>
            </a:r>
          </a:p>
        </p:txBody>
      </p:sp>
    </p:spTree>
    <p:extLst>
      <p:ext uri="{BB962C8B-B14F-4D97-AF65-F5344CB8AC3E}">
        <p14:creationId xmlns:p14="http://schemas.microsoft.com/office/powerpoint/2010/main" val="12630151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hevron 10"/>
          <p:cNvSpPr/>
          <p:nvPr/>
        </p:nvSpPr>
        <p:spPr>
          <a:xfrm>
            <a:off x="1877754" y="1565993"/>
            <a:ext cx="3687041" cy="4120776"/>
          </a:xfrm>
          <a:custGeom>
            <a:avLst/>
            <a:gdLst>
              <a:gd name="connsiteX0" fmla="*/ 0 w 4504497"/>
              <a:gd name="connsiteY0" fmla="*/ 0 h 4120776"/>
              <a:gd name="connsiteX1" fmla="*/ 3671276 w 4504497"/>
              <a:gd name="connsiteY1" fmla="*/ 0 h 4120776"/>
              <a:gd name="connsiteX2" fmla="*/ 4504497 w 4504497"/>
              <a:gd name="connsiteY2" fmla="*/ 2060388 h 4120776"/>
              <a:gd name="connsiteX3" fmla="*/ 3671276 w 4504497"/>
              <a:gd name="connsiteY3" fmla="*/ 4120776 h 4120776"/>
              <a:gd name="connsiteX4" fmla="*/ 0 w 4504497"/>
              <a:gd name="connsiteY4" fmla="*/ 4120776 h 4120776"/>
              <a:gd name="connsiteX5" fmla="*/ 833221 w 4504497"/>
              <a:gd name="connsiteY5" fmla="*/ 2060388 h 4120776"/>
              <a:gd name="connsiteX6" fmla="*/ 0 w 4504497"/>
              <a:gd name="connsiteY6" fmla="*/ 0 h 4120776"/>
              <a:gd name="connsiteX0" fmla="*/ 2351 w 4506848"/>
              <a:gd name="connsiteY0" fmla="*/ 0 h 4120776"/>
              <a:gd name="connsiteX1" fmla="*/ 3673627 w 4506848"/>
              <a:gd name="connsiteY1" fmla="*/ 0 h 4120776"/>
              <a:gd name="connsiteX2" fmla="*/ 4506848 w 4506848"/>
              <a:gd name="connsiteY2" fmla="*/ 2060388 h 4120776"/>
              <a:gd name="connsiteX3" fmla="*/ 3673627 w 4506848"/>
              <a:gd name="connsiteY3" fmla="*/ 4120776 h 4120776"/>
              <a:gd name="connsiteX4" fmla="*/ 2351 w 4506848"/>
              <a:gd name="connsiteY4" fmla="*/ 4120776 h 4120776"/>
              <a:gd name="connsiteX5" fmla="*/ 0 w 4506848"/>
              <a:gd name="connsiteY5" fmla="*/ 1997326 h 4120776"/>
              <a:gd name="connsiteX6" fmla="*/ 2351 w 4506848"/>
              <a:gd name="connsiteY6" fmla="*/ 0 h 4120776"/>
              <a:gd name="connsiteX0" fmla="*/ 2351 w 3687041"/>
              <a:gd name="connsiteY0" fmla="*/ 0 h 4120776"/>
              <a:gd name="connsiteX1" fmla="*/ 3673627 w 3687041"/>
              <a:gd name="connsiteY1" fmla="*/ 0 h 4120776"/>
              <a:gd name="connsiteX2" fmla="*/ 3687041 w 3687041"/>
              <a:gd name="connsiteY2" fmla="*/ 2044622 h 4120776"/>
              <a:gd name="connsiteX3" fmla="*/ 3673627 w 3687041"/>
              <a:gd name="connsiteY3" fmla="*/ 4120776 h 4120776"/>
              <a:gd name="connsiteX4" fmla="*/ 2351 w 3687041"/>
              <a:gd name="connsiteY4" fmla="*/ 4120776 h 4120776"/>
              <a:gd name="connsiteX5" fmla="*/ 0 w 3687041"/>
              <a:gd name="connsiteY5" fmla="*/ 1997326 h 4120776"/>
              <a:gd name="connsiteX6" fmla="*/ 2351 w 3687041"/>
              <a:gd name="connsiteY6" fmla="*/ 0 h 4120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7041" h="4120776">
                <a:moveTo>
                  <a:pt x="2351" y="0"/>
                </a:moveTo>
                <a:lnTo>
                  <a:pt x="3673627" y="0"/>
                </a:lnTo>
                <a:cubicBezTo>
                  <a:pt x="3678098" y="681541"/>
                  <a:pt x="3682570" y="1363081"/>
                  <a:pt x="3687041" y="2044622"/>
                </a:cubicBezTo>
                <a:cubicBezTo>
                  <a:pt x="3682570" y="2736673"/>
                  <a:pt x="3678098" y="3428725"/>
                  <a:pt x="3673627" y="4120776"/>
                </a:cubicBezTo>
                <a:lnTo>
                  <a:pt x="2351" y="4120776"/>
                </a:lnTo>
                <a:cubicBezTo>
                  <a:pt x="1567" y="3412959"/>
                  <a:pt x="784" y="2705143"/>
                  <a:pt x="0" y="1997326"/>
                </a:cubicBezTo>
                <a:cubicBezTo>
                  <a:pt x="784" y="1331551"/>
                  <a:pt x="1567" y="665775"/>
                  <a:pt x="235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5" name="Chevron 14"/>
          <p:cNvSpPr/>
          <p:nvPr/>
        </p:nvSpPr>
        <p:spPr>
          <a:xfrm>
            <a:off x="5681972" y="1565993"/>
            <a:ext cx="3255877" cy="4120776"/>
          </a:xfrm>
          <a:custGeom>
            <a:avLst/>
            <a:gdLst>
              <a:gd name="connsiteX0" fmla="*/ 0 w 3895894"/>
              <a:gd name="connsiteY0" fmla="*/ 0 h 4120776"/>
              <a:gd name="connsiteX1" fmla="*/ 3255877 w 3895894"/>
              <a:gd name="connsiteY1" fmla="*/ 0 h 4120776"/>
              <a:gd name="connsiteX2" fmla="*/ 3895894 w 3895894"/>
              <a:gd name="connsiteY2" fmla="*/ 2060388 h 4120776"/>
              <a:gd name="connsiteX3" fmla="*/ 3255877 w 3895894"/>
              <a:gd name="connsiteY3" fmla="*/ 4120776 h 4120776"/>
              <a:gd name="connsiteX4" fmla="*/ 0 w 3895894"/>
              <a:gd name="connsiteY4" fmla="*/ 4120776 h 4120776"/>
              <a:gd name="connsiteX5" fmla="*/ 640017 w 3895894"/>
              <a:gd name="connsiteY5" fmla="*/ 2060388 h 4120776"/>
              <a:gd name="connsiteX6" fmla="*/ 0 w 3895894"/>
              <a:gd name="connsiteY6" fmla="*/ 0 h 4120776"/>
              <a:gd name="connsiteX0" fmla="*/ 0 w 3895894"/>
              <a:gd name="connsiteY0" fmla="*/ 0 h 4120776"/>
              <a:gd name="connsiteX1" fmla="*/ 3255877 w 3895894"/>
              <a:gd name="connsiteY1" fmla="*/ 0 h 4120776"/>
              <a:gd name="connsiteX2" fmla="*/ 3895894 w 3895894"/>
              <a:gd name="connsiteY2" fmla="*/ 2060388 h 4120776"/>
              <a:gd name="connsiteX3" fmla="*/ 3255877 w 3895894"/>
              <a:gd name="connsiteY3" fmla="*/ 4120776 h 4120776"/>
              <a:gd name="connsiteX4" fmla="*/ 0 w 3895894"/>
              <a:gd name="connsiteY4" fmla="*/ 4120776 h 4120776"/>
              <a:gd name="connsiteX5" fmla="*/ 9396 w 3895894"/>
              <a:gd name="connsiteY5" fmla="*/ 2107685 h 4120776"/>
              <a:gd name="connsiteX6" fmla="*/ 0 w 3895894"/>
              <a:gd name="connsiteY6" fmla="*/ 0 h 4120776"/>
              <a:gd name="connsiteX0" fmla="*/ 0 w 3296804"/>
              <a:gd name="connsiteY0" fmla="*/ 0 h 4120776"/>
              <a:gd name="connsiteX1" fmla="*/ 3255877 w 3296804"/>
              <a:gd name="connsiteY1" fmla="*/ 0 h 4120776"/>
              <a:gd name="connsiteX2" fmla="*/ 3296804 w 3296804"/>
              <a:gd name="connsiteY2" fmla="*/ 2044623 h 4120776"/>
              <a:gd name="connsiteX3" fmla="*/ 3255877 w 3296804"/>
              <a:gd name="connsiteY3" fmla="*/ 4120776 h 4120776"/>
              <a:gd name="connsiteX4" fmla="*/ 0 w 3296804"/>
              <a:gd name="connsiteY4" fmla="*/ 4120776 h 4120776"/>
              <a:gd name="connsiteX5" fmla="*/ 9396 w 3296804"/>
              <a:gd name="connsiteY5" fmla="*/ 2107685 h 4120776"/>
              <a:gd name="connsiteX6" fmla="*/ 0 w 3296804"/>
              <a:gd name="connsiteY6" fmla="*/ 0 h 4120776"/>
              <a:gd name="connsiteX0" fmla="*/ 0 w 3255877"/>
              <a:gd name="connsiteY0" fmla="*/ 0 h 4120776"/>
              <a:gd name="connsiteX1" fmla="*/ 3255877 w 3255877"/>
              <a:gd name="connsiteY1" fmla="*/ 0 h 4120776"/>
              <a:gd name="connsiteX2" fmla="*/ 3249508 w 3255877"/>
              <a:gd name="connsiteY2" fmla="*/ 2044623 h 4120776"/>
              <a:gd name="connsiteX3" fmla="*/ 3255877 w 3255877"/>
              <a:gd name="connsiteY3" fmla="*/ 4120776 h 4120776"/>
              <a:gd name="connsiteX4" fmla="*/ 0 w 3255877"/>
              <a:gd name="connsiteY4" fmla="*/ 4120776 h 4120776"/>
              <a:gd name="connsiteX5" fmla="*/ 9396 w 3255877"/>
              <a:gd name="connsiteY5" fmla="*/ 2107685 h 4120776"/>
              <a:gd name="connsiteX6" fmla="*/ 0 w 3255877"/>
              <a:gd name="connsiteY6" fmla="*/ 0 h 4120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5877" h="4120776">
                <a:moveTo>
                  <a:pt x="0" y="0"/>
                </a:moveTo>
                <a:lnTo>
                  <a:pt x="3255877" y="0"/>
                </a:lnTo>
                <a:lnTo>
                  <a:pt x="3249508" y="2044623"/>
                </a:lnTo>
                <a:lnTo>
                  <a:pt x="3255877" y="4120776"/>
                </a:lnTo>
                <a:lnTo>
                  <a:pt x="0" y="4120776"/>
                </a:lnTo>
                <a:lnTo>
                  <a:pt x="9396" y="210768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0" y="1567330"/>
            <a:ext cx="1803809" cy="4120776"/>
          </a:xfrm>
          <a:custGeom>
            <a:avLst/>
            <a:gdLst>
              <a:gd name="connsiteX0" fmla="*/ 0 w 2513258"/>
              <a:gd name="connsiteY0" fmla="*/ 0 h 4120776"/>
              <a:gd name="connsiteX1" fmla="*/ 1776672 w 2513258"/>
              <a:gd name="connsiteY1" fmla="*/ 0 h 4120776"/>
              <a:gd name="connsiteX2" fmla="*/ 2513258 w 2513258"/>
              <a:gd name="connsiteY2" fmla="*/ 2060388 h 4120776"/>
              <a:gd name="connsiteX3" fmla="*/ 1776672 w 2513258"/>
              <a:gd name="connsiteY3" fmla="*/ 4120776 h 4120776"/>
              <a:gd name="connsiteX4" fmla="*/ 0 w 2513258"/>
              <a:gd name="connsiteY4" fmla="*/ 4120776 h 4120776"/>
              <a:gd name="connsiteX5" fmla="*/ 0 w 2513258"/>
              <a:gd name="connsiteY5" fmla="*/ 0 h 4120776"/>
              <a:gd name="connsiteX0" fmla="*/ 0 w 1803809"/>
              <a:gd name="connsiteY0" fmla="*/ 0 h 4120776"/>
              <a:gd name="connsiteX1" fmla="*/ 1776672 w 1803809"/>
              <a:gd name="connsiteY1" fmla="*/ 0 h 4120776"/>
              <a:gd name="connsiteX2" fmla="*/ 1803809 w 1803809"/>
              <a:gd name="connsiteY2" fmla="*/ 2123451 h 4120776"/>
              <a:gd name="connsiteX3" fmla="*/ 1776672 w 1803809"/>
              <a:gd name="connsiteY3" fmla="*/ 4120776 h 4120776"/>
              <a:gd name="connsiteX4" fmla="*/ 0 w 1803809"/>
              <a:gd name="connsiteY4" fmla="*/ 4120776 h 4120776"/>
              <a:gd name="connsiteX5" fmla="*/ 0 w 1803809"/>
              <a:gd name="connsiteY5" fmla="*/ 0 h 4120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03809" h="4120776">
                <a:moveTo>
                  <a:pt x="0" y="0"/>
                </a:moveTo>
                <a:lnTo>
                  <a:pt x="1776672" y="0"/>
                </a:lnTo>
                <a:lnTo>
                  <a:pt x="1803809" y="2123451"/>
                </a:lnTo>
                <a:lnTo>
                  <a:pt x="1776672" y="4120776"/>
                </a:lnTo>
                <a:lnTo>
                  <a:pt x="0" y="412077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097" y="171629"/>
            <a:ext cx="8139868" cy="926796"/>
          </a:xfrm>
        </p:spPr>
        <p:txBody>
          <a:bodyPr/>
          <a:lstStyle/>
          <a:p>
            <a:r>
              <a:rPr lang="en-US" dirty="0"/>
              <a:t>Management Depends on Type and Status of Your MPNs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35905" y="1661740"/>
            <a:ext cx="2962270" cy="3929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buClr>
                <a:srgbClr val="00B4F0"/>
              </a:buClr>
            </a:pPr>
            <a:r>
              <a:rPr lang="en-US" sz="1600" b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Therapies aim to reduce signs/symptoms and risk of complications</a:t>
            </a:r>
            <a:r>
              <a:rPr lang="en-US" sz="1600" b="1" baseline="300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ts val="2000"/>
              </a:lnSpc>
              <a:buClr>
                <a:srgbClr val="006EFF"/>
              </a:buClr>
              <a:buFont typeface="Arial"/>
              <a:buChar char="•"/>
            </a:pPr>
            <a:r>
              <a:rPr lang="en-US" sz="15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Stimulate or suppress production of certain blood cell types </a:t>
            </a:r>
          </a:p>
          <a:p>
            <a:pPr marL="285750" indent="-285750">
              <a:lnSpc>
                <a:spcPts val="2000"/>
              </a:lnSpc>
              <a:buClr>
                <a:srgbClr val="006EFF"/>
              </a:buClr>
              <a:buFont typeface="Arial"/>
              <a:buChar char="•"/>
            </a:pPr>
            <a:r>
              <a:rPr lang="en-US" sz="15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risk of clotting (thrombosis) in ET and PV </a:t>
            </a:r>
          </a:p>
          <a:p>
            <a:pPr marL="285750" indent="-285750">
              <a:lnSpc>
                <a:spcPts val="2000"/>
              </a:lnSpc>
              <a:buClr>
                <a:srgbClr val="006EFF"/>
              </a:buClr>
              <a:buFont typeface="Arial"/>
              <a:buChar char="•"/>
            </a:pPr>
            <a:r>
              <a:rPr lang="en-US" sz="15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disease-related symptoms </a:t>
            </a:r>
          </a:p>
          <a:p>
            <a:pPr marL="285750" indent="-285750">
              <a:lnSpc>
                <a:spcPts val="2000"/>
              </a:lnSpc>
              <a:buClr>
                <a:srgbClr val="006EFF"/>
              </a:buClr>
              <a:buFont typeface="Arial"/>
              <a:buChar char="•"/>
            </a:pPr>
            <a:r>
              <a:rPr lang="en-US" sz="15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pain associated with splenomegaly and bone pain</a:t>
            </a:r>
          </a:p>
          <a:p>
            <a:pPr marL="285750" indent="-285750">
              <a:lnSpc>
                <a:spcPts val="2000"/>
              </a:lnSpc>
              <a:buClr>
                <a:srgbClr val="006EFF"/>
              </a:buClr>
              <a:buFont typeface="Arial"/>
              <a:buChar char="•"/>
            </a:pPr>
            <a:r>
              <a:rPr lang="en-US" sz="15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the risk of bleeding/ number of bleeding episodes</a:t>
            </a:r>
          </a:p>
          <a:p>
            <a:endParaRPr lang="en-US" sz="1600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8150" y="2299149"/>
            <a:ext cx="1495659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2000"/>
              </a:lnSpc>
              <a:buClr>
                <a:srgbClr val="00B4F0"/>
              </a:buClr>
              <a:defRPr sz="1600" b="1">
                <a:solidFill>
                  <a:srgbClr val="2521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latin typeface="+mn-lt"/>
              </a:rPr>
              <a:t>Watchful waiting—closely monitor without therapy unless </a:t>
            </a:r>
            <a:br>
              <a:rPr lang="en-US" sz="2000" dirty="0">
                <a:solidFill>
                  <a:schemeClr val="bg1"/>
                </a:solidFill>
                <a:latin typeface="+mn-lt"/>
              </a:rPr>
            </a:br>
            <a:r>
              <a:rPr lang="en-US" sz="2000" dirty="0">
                <a:solidFill>
                  <a:schemeClr val="bg1"/>
                </a:solidFill>
                <a:latin typeface="+mn-lt"/>
              </a:rPr>
              <a:t>signs or </a:t>
            </a:r>
            <a:br>
              <a:rPr lang="en-US" sz="2000" dirty="0">
                <a:solidFill>
                  <a:schemeClr val="bg1"/>
                </a:solidFill>
                <a:latin typeface="+mn-lt"/>
              </a:rPr>
            </a:br>
            <a:r>
              <a:rPr lang="en-US" sz="2000" dirty="0">
                <a:solidFill>
                  <a:schemeClr val="bg1"/>
                </a:solidFill>
                <a:latin typeface="+mn-lt"/>
              </a:rPr>
              <a:t>symptoms change</a:t>
            </a:r>
            <a:r>
              <a:rPr lang="en-US" sz="2000" baseline="30000" dirty="0">
                <a:solidFill>
                  <a:schemeClr val="bg1"/>
                </a:solidFill>
                <a:latin typeface="+mn-lt"/>
              </a:rPr>
              <a:t>1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22946" y="1649842"/>
            <a:ext cx="3260156" cy="3919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B4F0"/>
              </a:buClr>
            </a:pPr>
            <a:r>
              <a:rPr lang="en-US" sz="1600" b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types of therapies used</a:t>
            </a:r>
            <a:r>
              <a:rPr lang="en-US" sz="1600" b="1" baseline="300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endParaRPr lang="en-US" sz="1600" b="1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000"/>
              </a:lnSpc>
              <a:buClr>
                <a:srgbClr val="006EFF"/>
              </a:buClr>
              <a:buFont typeface="Arial"/>
              <a:buChar char="•"/>
            </a:pPr>
            <a:r>
              <a:rPr lang="en-US" sz="15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Transfusion therapy</a:t>
            </a:r>
          </a:p>
          <a:p>
            <a:pPr marL="285750" indent="-285750">
              <a:lnSpc>
                <a:spcPts val="2000"/>
              </a:lnSpc>
              <a:buClr>
                <a:srgbClr val="006EFF"/>
              </a:buClr>
              <a:buFont typeface="Arial"/>
              <a:buChar char="•"/>
            </a:pPr>
            <a:r>
              <a:rPr lang="en-US" sz="15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Platelet apheresis</a:t>
            </a:r>
          </a:p>
          <a:p>
            <a:pPr marL="285750" indent="-285750">
              <a:lnSpc>
                <a:spcPts val="2000"/>
              </a:lnSpc>
              <a:buClr>
                <a:srgbClr val="006EFF"/>
              </a:buClr>
              <a:buFont typeface="Arial"/>
              <a:buChar char="•"/>
            </a:pPr>
            <a:r>
              <a:rPr lang="en-US" sz="15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Phlebotomy</a:t>
            </a:r>
          </a:p>
          <a:p>
            <a:pPr marL="285750" indent="-285750">
              <a:lnSpc>
                <a:spcPts val="2000"/>
              </a:lnSpc>
              <a:buClr>
                <a:srgbClr val="006EFF"/>
              </a:buClr>
              <a:buFont typeface="Arial"/>
              <a:buChar char="•"/>
            </a:pPr>
            <a:r>
              <a:rPr lang="en-US" sz="15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Surgery</a:t>
            </a:r>
          </a:p>
          <a:p>
            <a:pPr marL="285750" indent="-285750">
              <a:lnSpc>
                <a:spcPts val="2000"/>
              </a:lnSpc>
              <a:buClr>
                <a:srgbClr val="006EFF"/>
              </a:buClr>
              <a:buFont typeface="Arial"/>
              <a:buChar char="•"/>
            </a:pPr>
            <a:r>
              <a:rPr lang="en-US" sz="15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</a:p>
          <a:p>
            <a:pPr marL="285750" indent="-285750">
              <a:lnSpc>
                <a:spcPts val="2000"/>
              </a:lnSpc>
              <a:buClr>
                <a:srgbClr val="006EFF"/>
              </a:buClr>
              <a:buFont typeface="Arial"/>
              <a:buChar char="•"/>
            </a:pPr>
            <a:r>
              <a:rPr lang="en-US" sz="15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Stem cell transplant</a:t>
            </a:r>
          </a:p>
          <a:p>
            <a:pPr marL="285750" indent="-285750">
              <a:lnSpc>
                <a:spcPts val="2000"/>
              </a:lnSpc>
              <a:buClr>
                <a:srgbClr val="006EFF"/>
              </a:buClr>
              <a:buFont typeface="Arial"/>
              <a:buChar char="•"/>
            </a:pPr>
            <a:r>
              <a:rPr lang="en-US" sz="15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Drug therapies</a:t>
            </a:r>
          </a:p>
          <a:p>
            <a:pPr marL="742950" lvl="2" indent="-285750">
              <a:lnSpc>
                <a:spcPts val="2000"/>
              </a:lnSpc>
              <a:buClr>
                <a:srgbClr val="006EFF"/>
              </a:buClr>
              <a:buFont typeface="Arial"/>
              <a:buChar char="•"/>
            </a:pPr>
            <a:r>
              <a:rPr lang="en-US" sz="14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Chemotherapy</a:t>
            </a:r>
          </a:p>
          <a:p>
            <a:pPr marL="742950" lvl="2" indent="-285750">
              <a:lnSpc>
                <a:spcPts val="2000"/>
              </a:lnSpc>
              <a:buClr>
                <a:srgbClr val="006EFF"/>
              </a:buClr>
              <a:buFont typeface="Arial"/>
              <a:buChar char="•"/>
            </a:pPr>
            <a:r>
              <a:rPr lang="en-US" sz="14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Biologic therapy</a:t>
            </a:r>
          </a:p>
          <a:p>
            <a:pPr marL="742950" lvl="2" indent="-285750">
              <a:lnSpc>
                <a:spcPts val="2000"/>
              </a:lnSpc>
              <a:buClr>
                <a:srgbClr val="006EFF"/>
              </a:buClr>
              <a:buFont typeface="Arial"/>
              <a:buChar char="•"/>
            </a:pPr>
            <a:r>
              <a:rPr lang="en-US" sz="14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Targeted therapy</a:t>
            </a:r>
          </a:p>
          <a:p>
            <a:pPr marL="742950" lvl="2" indent="-285750">
              <a:lnSpc>
                <a:spcPts val="2000"/>
              </a:lnSpc>
              <a:buClr>
                <a:srgbClr val="006EFF"/>
              </a:buClr>
              <a:buFont typeface="Arial"/>
              <a:buChar char="•"/>
            </a:pPr>
            <a:r>
              <a:rPr lang="en-US" sz="14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drug therapies, </a:t>
            </a:r>
            <a:br>
              <a:rPr lang="en-US" sz="14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including low-dose </a:t>
            </a:r>
            <a:br>
              <a:rPr lang="en-US" sz="14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aspirin</a:t>
            </a:r>
          </a:p>
          <a:p>
            <a:pPr>
              <a:buClr>
                <a:srgbClr val="00B4F0"/>
              </a:buClr>
            </a:pPr>
            <a:r>
              <a:rPr 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50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851962"/>
            <a:ext cx="8652932" cy="470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1. Seattle Cancer Care Alliance. MPN Treatment Options. http://www.seattlecca.org/diseases/myeloproliferative-neoplasms-treatment.cfm. Accessed December 28, 3015. 2. National Cancer Institute. Chronic Myeloproliferative Neoplasms Treatment (PDQ®) Patient Version. National Cancer Institute web site. http://www.cancer.gov/cancertopics/pdq/treatment/myeloproliferative/Patient. Updated November 6, 2015. Accessed December 28, 2015.</a:t>
            </a:r>
          </a:p>
        </p:txBody>
      </p:sp>
    </p:spTree>
    <p:extLst>
      <p:ext uri="{BB962C8B-B14F-4D97-AF65-F5344CB8AC3E}">
        <p14:creationId xmlns:p14="http://schemas.microsoft.com/office/powerpoint/2010/main" val="29602082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441" y="37220"/>
            <a:ext cx="8795308" cy="926796"/>
          </a:xfrm>
        </p:spPr>
        <p:txBody>
          <a:bodyPr/>
          <a:lstStyle/>
          <a:p>
            <a:r>
              <a:rPr lang="en-US" dirty="0"/>
              <a:t>Clinical Trials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7221" y="950570"/>
            <a:ext cx="4271998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B4F0"/>
              </a:buClr>
              <a:buNone/>
            </a:pPr>
            <a:r>
              <a:rPr lang="en-US" sz="1600" b="1" dirty="0"/>
              <a:t>Goals of clinical trials</a:t>
            </a:r>
            <a:r>
              <a:rPr lang="en-US" sz="1600" b="1" baseline="30000" dirty="0"/>
              <a:t>1-3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600" dirty="0"/>
              <a:t>Advance research and </a:t>
            </a:r>
            <a:br>
              <a:rPr lang="en-US" sz="1600" dirty="0"/>
            </a:br>
            <a:r>
              <a:rPr lang="en-US" sz="1600" dirty="0"/>
              <a:t>understanding of MPNs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600" dirty="0"/>
              <a:t>May seek FDA approval for new therapies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B4F0"/>
              </a:buClr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B4F0"/>
              </a:buClr>
              <a:buNone/>
            </a:pPr>
            <a:r>
              <a:rPr lang="en-US" sz="1600" b="1" dirty="0"/>
              <a:t>Risk profile may not be fully understood</a:t>
            </a:r>
            <a:r>
              <a:rPr lang="en-US" sz="1600" b="1" baseline="30000" dirty="0"/>
              <a:t>4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600" dirty="0"/>
              <a:t>FDA approval is not guaranteed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600" dirty="0"/>
              <a:t>Treatment may be ineffective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B4F0"/>
              </a:buClr>
              <a:buNone/>
            </a:pPr>
            <a:r>
              <a:rPr lang="en-US" sz="1600" b="1" dirty="0"/>
              <a:t>Research areas for future therapies</a:t>
            </a:r>
            <a:r>
              <a:rPr lang="en-US" sz="1600" b="1" baseline="30000" dirty="0"/>
              <a:t>1-3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600" dirty="0"/>
              <a:t>Combination therapies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600" dirty="0"/>
              <a:t>New approaches to classification, diagnosis, and therapy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600" dirty="0"/>
              <a:t>Regulation of gene expression 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B4F0"/>
              </a:buClr>
              <a:buFont typeface="Lucida Grande"/>
              <a:buChar char="‣"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51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804" y="1721899"/>
            <a:ext cx="4279196" cy="28542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0" y="5650118"/>
            <a:ext cx="87008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1. National Organization for Rare Disorders. Polycythemia Vera. National Organization for Rare Disorders web site. http://rarediseases.org/rare-diseases/polycythemia-vera/. Updated May 8, 2013. Accessed December 28, 2015. 2. National Organization for Rare Disorders. Essential Thrombocythemia. National Organization for Rare Disorders web site. http://rarediseases.org/rare-diseases/essential-thrombocythemia/. Updated May 15, 2014. Accessed December 28, 2015. 3. National Organization for Rare Disorders. Primary Myelofibrosis. National Organization for Rare Disorders web site. http://rarediseases.org/rare-diseases/primary-myelofibrosis/. Updated May 5, 2013. Accessed December 28, 2015. 4. National Institute of Health – US National Library of Medicine. Benefits and Risks of Clinical Trials. https://www.nlm.nih.gov/services/ctbenefits.html. Update October 11, 2006. Accessed January 4, 2015. </a:t>
            </a:r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1268449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hevron 24"/>
          <p:cNvSpPr/>
          <p:nvPr/>
        </p:nvSpPr>
        <p:spPr>
          <a:xfrm>
            <a:off x="5386635" y="1539841"/>
            <a:ext cx="3169332" cy="3335505"/>
          </a:xfrm>
          <a:custGeom>
            <a:avLst/>
            <a:gdLst>
              <a:gd name="connsiteX0" fmla="*/ 0 w 4020670"/>
              <a:gd name="connsiteY0" fmla="*/ 0 h 3335505"/>
              <a:gd name="connsiteX1" fmla="*/ 3135627 w 4020670"/>
              <a:gd name="connsiteY1" fmla="*/ 0 h 3335505"/>
              <a:gd name="connsiteX2" fmla="*/ 4020670 w 4020670"/>
              <a:gd name="connsiteY2" fmla="*/ 1667753 h 3335505"/>
              <a:gd name="connsiteX3" fmla="*/ 3135627 w 4020670"/>
              <a:gd name="connsiteY3" fmla="*/ 3335505 h 3335505"/>
              <a:gd name="connsiteX4" fmla="*/ 0 w 4020670"/>
              <a:gd name="connsiteY4" fmla="*/ 3335505 h 3335505"/>
              <a:gd name="connsiteX5" fmla="*/ 885043 w 4020670"/>
              <a:gd name="connsiteY5" fmla="*/ 1667753 h 3335505"/>
              <a:gd name="connsiteX6" fmla="*/ 0 w 4020670"/>
              <a:gd name="connsiteY6" fmla="*/ 0 h 3335505"/>
              <a:gd name="connsiteX0" fmla="*/ 0 w 4020670"/>
              <a:gd name="connsiteY0" fmla="*/ 0 h 3335505"/>
              <a:gd name="connsiteX1" fmla="*/ 3135627 w 4020670"/>
              <a:gd name="connsiteY1" fmla="*/ 0 h 3335505"/>
              <a:gd name="connsiteX2" fmla="*/ 4020670 w 4020670"/>
              <a:gd name="connsiteY2" fmla="*/ 1667753 h 3335505"/>
              <a:gd name="connsiteX3" fmla="*/ 3135627 w 4020670"/>
              <a:gd name="connsiteY3" fmla="*/ 3335505 h 3335505"/>
              <a:gd name="connsiteX4" fmla="*/ 0 w 4020670"/>
              <a:gd name="connsiteY4" fmla="*/ 3335505 h 3335505"/>
              <a:gd name="connsiteX5" fmla="*/ 2174 w 4020670"/>
              <a:gd name="connsiteY5" fmla="*/ 1636222 h 3335505"/>
              <a:gd name="connsiteX6" fmla="*/ 0 w 4020670"/>
              <a:gd name="connsiteY6" fmla="*/ 0 h 3335505"/>
              <a:gd name="connsiteX0" fmla="*/ 0 w 3169332"/>
              <a:gd name="connsiteY0" fmla="*/ 0 h 3335505"/>
              <a:gd name="connsiteX1" fmla="*/ 3135627 w 3169332"/>
              <a:gd name="connsiteY1" fmla="*/ 0 h 3335505"/>
              <a:gd name="connsiteX2" fmla="*/ 3169332 w 3169332"/>
              <a:gd name="connsiteY2" fmla="*/ 1762346 h 3335505"/>
              <a:gd name="connsiteX3" fmla="*/ 3135627 w 3169332"/>
              <a:gd name="connsiteY3" fmla="*/ 3335505 h 3335505"/>
              <a:gd name="connsiteX4" fmla="*/ 0 w 3169332"/>
              <a:gd name="connsiteY4" fmla="*/ 3335505 h 3335505"/>
              <a:gd name="connsiteX5" fmla="*/ 2174 w 3169332"/>
              <a:gd name="connsiteY5" fmla="*/ 1636222 h 3335505"/>
              <a:gd name="connsiteX6" fmla="*/ 0 w 3169332"/>
              <a:gd name="connsiteY6" fmla="*/ 0 h 3335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69332" h="3335505">
                <a:moveTo>
                  <a:pt x="0" y="0"/>
                </a:moveTo>
                <a:lnTo>
                  <a:pt x="3135627" y="0"/>
                </a:lnTo>
                <a:lnTo>
                  <a:pt x="3169332" y="1762346"/>
                </a:lnTo>
                <a:lnTo>
                  <a:pt x="3135627" y="3335505"/>
                </a:lnTo>
                <a:lnTo>
                  <a:pt x="0" y="3335505"/>
                </a:lnTo>
                <a:cubicBezTo>
                  <a:pt x="725" y="2769077"/>
                  <a:pt x="1449" y="2202650"/>
                  <a:pt x="2174" y="1636222"/>
                </a:cubicBezTo>
                <a:cubicBezTo>
                  <a:pt x="1449" y="1090815"/>
                  <a:pt x="725" y="545407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88523" y="5148385"/>
            <a:ext cx="4655477" cy="703384"/>
          </a:xfrm>
          <a:prstGeom prst="rect">
            <a:avLst/>
          </a:prstGeom>
          <a:solidFill>
            <a:srgbClr val="E1E1DF"/>
          </a:solidFill>
          <a:ln w="12700" cmpd="sng">
            <a:solidFill>
              <a:srgbClr val="808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33" name="Pentagon 32"/>
          <p:cNvSpPr/>
          <p:nvPr/>
        </p:nvSpPr>
        <p:spPr>
          <a:xfrm>
            <a:off x="0" y="5148386"/>
            <a:ext cx="4493847" cy="707222"/>
          </a:xfrm>
          <a:prstGeom prst="homePlate">
            <a:avLst>
              <a:gd name="adj" fmla="val 0"/>
            </a:avLst>
          </a:prstGeom>
          <a:solidFill>
            <a:srgbClr val="F5F4F3"/>
          </a:solidFill>
          <a:ln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Chevron 22"/>
          <p:cNvSpPr/>
          <p:nvPr/>
        </p:nvSpPr>
        <p:spPr>
          <a:xfrm>
            <a:off x="2457322" y="1542323"/>
            <a:ext cx="2737479" cy="3305836"/>
          </a:xfrm>
          <a:custGeom>
            <a:avLst/>
            <a:gdLst>
              <a:gd name="connsiteX0" fmla="*/ 0 w 3487409"/>
              <a:gd name="connsiteY0" fmla="*/ 0 h 3305836"/>
              <a:gd name="connsiteX1" fmla="*/ 2712686 w 3487409"/>
              <a:gd name="connsiteY1" fmla="*/ 0 h 3305836"/>
              <a:gd name="connsiteX2" fmla="*/ 3487409 w 3487409"/>
              <a:gd name="connsiteY2" fmla="*/ 1652918 h 3305836"/>
              <a:gd name="connsiteX3" fmla="*/ 2712686 w 3487409"/>
              <a:gd name="connsiteY3" fmla="*/ 3305836 h 3305836"/>
              <a:gd name="connsiteX4" fmla="*/ 0 w 3487409"/>
              <a:gd name="connsiteY4" fmla="*/ 3305836 h 3305836"/>
              <a:gd name="connsiteX5" fmla="*/ 774723 w 3487409"/>
              <a:gd name="connsiteY5" fmla="*/ 1652918 h 3305836"/>
              <a:gd name="connsiteX6" fmla="*/ 0 w 3487409"/>
              <a:gd name="connsiteY6" fmla="*/ 0 h 3305836"/>
              <a:gd name="connsiteX0" fmla="*/ 0 w 3487409"/>
              <a:gd name="connsiteY0" fmla="*/ 0 h 3305836"/>
              <a:gd name="connsiteX1" fmla="*/ 2712686 w 3487409"/>
              <a:gd name="connsiteY1" fmla="*/ 0 h 3305836"/>
              <a:gd name="connsiteX2" fmla="*/ 3487409 w 3487409"/>
              <a:gd name="connsiteY2" fmla="*/ 1652918 h 3305836"/>
              <a:gd name="connsiteX3" fmla="*/ 2712686 w 3487409"/>
              <a:gd name="connsiteY3" fmla="*/ 3305836 h 3305836"/>
              <a:gd name="connsiteX4" fmla="*/ 0 w 3487409"/>
              <a:gd name="connsiteY4" fmla="*/ 3305836 h 3305836"/>
              <a:gd name="connsiteX5" fmla="*/ 33743 w 3487409"/>
              <a:gd name="connsiteY5" fmla="*/ 1668683 h 3305836"/>
              <a:gd name="connsiteX6" fmla="*/ 0 w 3487409"/>
              <a:gd name="connsiteY6" fmla="*/ 0 h 3305836"/>
              <a:gd name="connsiteX0" fmla="*/ 0 w 2777960"/>
              <a:gd name="connsiteY0" fmla="*/ 0 h 3305836"/>
              <a:gd name="connsiteX1" fmla="*/ 2712686 w 2777960"/>
              <a:gd name="connsiteY1" fmla="*/ 0 h 3305836"/>
              <a:gd name="connsiteX2" fmla="*/ 2777960 w 2777960"/>
              <a:gd name="connsiteY2" fmla="*/ 1605622 h 3305836"/>
              <a:gd name="connsiteX3" fmla="*/ 2712686 w 2777960"/>
              <a:gd name="connsiteY3" fmla="*/ 3305836 h 3305836"/>
              <a:gd name="connsiteX4" fmla="*/ 0 w 2777960"/>
              <a:gd name="connsiteY4" fmla="*/ 3305836 h 3305836"/>
              <a:gd name="connsiteX5" fmla="*/ 33743 w 2777960"/>
              <a:gd name="connsiteY5" fmla="*/ 1668683 h 3305836"/>
              <a:gd name="connsiteX6" fmla="*/ 0 w 2777960"/>
              <a:gd name="connsiteY6" fmla="*/ 0 h 3305836"/>
              <a:gd name="connsiteX0" fmla="*/ 0 w 2714898"/>
              <a:gd name="connsiteY0" fmla="*/ 0 h 3305836"/>
              <a:gd name="connsiteX1" fmla="*/ 2712686 w 2714898"/>
              <a:gd name="connsiteY1" fmla="*/ 0 h 3305836"/>
              <a:gd name="connsiteX2" fmla="*/ 2714898 w 2714898"/>
              <a:gd name="connsiteY2" fmla="*/ 1589857 h 3305836"/>
              <a:gd name="connsiteX3" fmla="*/ 2712686 w 2714898"/>
              <a:gd name="connsiteY3" fmla="*/ 3305836 h 3305836"/>
              <a:gd name="connsiteX4" fmla="*/ 0 w 2714898"/>
              <a:gd name="connsiteY4" fmla="*/ 3305836 h 3305836"/>
              <a:gd name="connsiteX5" fmla="*/ 33743 w 2714898"/>
              <a:gd name="connsiteY5" fmla="*/ 1668683 h 3305836"/>
              <a:gd name="connsiteX6" fmla="*/ 0 w 2714898"/>
              <a:gd name="connsiteY6" fmla="*/ 0 h 3305836"/>
              <a:gd name="connsiteX0" fmla="*/ 13554 w 2728452"/>
              <a:gd name="connsiteY0" fmla="*/ 0 h 3305836"/>
              <a:gd name="connsiteX1" fmla="*/ 2726240 w 2728452"/>
              <a:gd name="connsiteY1" fmla="*/ 0 h 3305836"/>
              <a:gd name="connsiteX2" fmla="*/ 2728452 w 2728452"/>
              <a:gd name="connsiteY2" fmla="*/ 1589857 h 3305836"/>
              <a:gd name="connsiteX3" fmla="*/ 2726240 w 2728452"/>
              <a:gd name="connsiteY3" fmla="*/ 3305836 h 3305836"/>
              <a:gd name="connsiteX4" fmla="*/ 13554 w 2728452"/>
              <a:gd name="connsiteY4" fmla="*/ 3305836 h 3305836"/>
              <a:gd name="connsiteX5" fmla="*/ 0 w 2728452"/>
              <a:gd name="connsiteY5" fmla="*/ 1668683 h 3305836"/>
              <a:gd name="connsiteX6" fmla="*/ 13554 w 2728452"/>
              <a:gd name="connsiteY6" fmla="*/ 0 h 3305836"/>
              <a:gd name="connsiteX0" fmla="*/ 0 w 2714898"/>
              <a:gd name="connsiteY0" fmla="*/ 0 h 3305836"/>
              <a:gd name="connsiteX1" fmla="*/ 2712686 w 2714898"/>
              <a:gd name="connsiteY1" fmla="*/ 0 h 3305836"/>
              <a:gd name="connsiteX2" fmla="*/ 2714898 w 2714898"/>
              <a:gd name="connsiteY2" fmla="*/ 1589857 h 3305836"/>
              <a:gd name="connsiteX3" fmla="*/ 2712686 w 2714898"/>
              <a:gd name="connsiteY3" fmla="*/ 3305836 h 3305836"/>
              <a:gd name="connsiteX4" fmla="*/ 0 w 2714898"/>
              <a:gd name="connsiteY4" fmla="*/ 3305836 h 3305836"/>
              <a:gd name="connsiteX5" fmla="*/ 2082 w 2714898"/>
              <a:gd name="connsiteY5" fmla="*/ 1668683 h 3305836"/>
              <a:gd name="connsiteX6" fmla="*/ 0 w 2714898"/>
              <a:gd name="connsiteY6" fmla="*/ 0 h 3305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4898" h="3305836">
                <a:moveTo>
                  <a:pt x="0" y="0"/>
                </a:moveTo>
                <a:lnTo>
                  <a:pt x="2712686" y="0"/>
                </a:lnTo>
                <a:cubicBezTo>
                  <a:pt x="2713423" y="529952"/>
                  <a:pt x="2714161" y="1059905"/>
                  <a:pt x="2714898" y="1589857"/>
                </a:cubicBezTo>
                <a:cubicBezTo>
                  <a:pt x="2714161" y="2161850"/>
                  <a:pt x="2713423" y="2733843"/>
                  <a:pt x="2712686" y="3305836"/>
                </a:cubicBezTo>
                <a:lnTo>
                  <a:pt x="0" y="3305836"/>
                </a:lnTo>
                <a:lnTo>
                  <a:pt x="2082" y="166868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6" name="Pentagon 25"/>
          <p:cNvSpPr/>
          <p:nvPr/>
        </p:nvSpPr>
        <p:spPr>
          <a:xfrm>
            <a:off x="467360" y="1571769"/>
            <a:ext cx="1798128" cy="3271650"/>
          </a:xfrm>
          <a:custGeom>
            <a:avLst/>
            <a:gdLst>
              <a:gd name="connsiteX0" fmla="*/ 0 w 2460281"/>
              <a:gd name="connsiteY0" fmla="*/ 0 h 3271650"/>
              <a:gd name="connsiteX1" fmla="*/ 1769434 w 2460281"/>
              <a:gd name="connsiteY1" fmla="*/ 0 h 3271650"/>
              <a:gd name="connsiteX2" fmla="*/ 2460281 w 2460281"/>
              <a:gd name="connsiteY2" fmla="*/ 1635825 h 3271650"/>
              <a:gd name="connsiteX3" fmla="*/ 1769434 w 2460281"/>
              <a:gd name="connsiteY3" fmla="*/ 3271650 h 3271650"/>
              <a:gd name="connsiteX4" fmla="*/ 0 w 2460281"/>
              <a:gd name="connsiteY4" fmla="*/ 3271650 h 3271650"/>
              <a:gd name="connsiteX5" fmla="*/ 0 w 2460281"/>
              <a:gd name="connsiteY5" fmla="*/ 0 h 3271650"/>
              <a:gd name="connsiteX0" fmla="*/ 0 w 1861191"/>
              <a:gd name="connsiteY0" fmla="*/ 0 h 3271650"/>
              <a:gd name="connsiteX1" fmla="*/ 1769434 w 1861191"/>
              <a:gd name="connsiteY1" fmla="*/ 0 h 3271650"/>
              <a:gd name="connsiteX2" fmla="*/ 1861191 w 1861191"/>
              <a:gd name="connsiteY2" fmla="*/ 1683122 h 3271650"/>
              <a:gd name="connsiteX3" fmla="*/ 1769434 w 1861191"/>
              <a:gd name="connsiteY3" fmla="*/ 3271650 h 3271650"/>
              <a:gd name="connsiteX4" fmla="*/ 0 w 1861191"/>
              <a:gd name="connsiteY4" fmla="*/ 3271650 h 3271650"/>
              <a:gd name="connsiteX5" fmla="*/ 0 w 1861191"/>
              <a:gd name="connsiteY5" fmla="*/ 0 h 3271650"/>
              <a:gd name="connsiteX0" fmla="*/ 0 w 1798128"/>
              <a:gd name="connsiteY0" fmla="*/ 0 h 3271650"/>
              <a:gd name="connsiteX1" fmla="*/ 1769434 w 1798128"/>
              <a:gd name="connsiteY1" fmla="*/ 0 h 3271650"/>
              <a:gd name="connsiteX2" fmla="*/ 1798128 w 1798128"/>
              <a:gd name="connsiteY2" fmla="*/ 1683122 h 3271650"/>
              <a:gd name="connsiteX3" fmla="*/ 1769434 w 1798128"/>
              <a:gd name="connsiteY3" fmla="*/ 3271650 h 3271650"/>
              <a:gd name="connsiteX4" fmla="*/ 0 w 1798128"/>
              <a:gd name="connsiteY4" fmla="*/ 3271650 h 3271650"/>
              <a:gd name="connsiteX5" fmla="*/ 0 w 1798128"/>
              <a:gd name="connsiteY5" fmla="*/ 0 h 32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8128" h="3271650">
                <a:moveTo>
                  <a:pt x="0" y="0"/>
                </a:moveTo>
                <a:lnTo>
                  <a:pt x="1769434" y="0"/>
                </a:lnTo>
                <a:lnTo>
                  <a:pt x="1798128" y="1683122"/>
                </a:lnTo>
                <a:lnTo>
                  <a:pt x="1769434" y="3271650"/>
                </a:lnTo>
                <a:lnTo>
                  <a:pt x="0" y="3271650"/>
                </a:lnTo>
                <a:lnTo>
                  <a:pt x="0" y="0"/>
                </a:lnTo>
                <a:close/>
              </a:path>
            </a:pathLst>
          </a:custGeom>
          <a:solidFill>
            <a:srgbClr val="808080"/>
          </a:solidFill>
          <a:ln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097" y="180598"/>
            <a:ext cx="7547977" cy="92679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Remain Involved In and Understand Your Management Plan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9515-AA6E-43E1-8247-D65D668D8B55}" type="slidenum">
              <a:rPr lang="en-US" smtClean="0"/>
              <a:t>52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70280" y="5230054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404040"/>
                </a:solidFill>
                <a:latin typeface="Arial"/>
                <a:cs typeface="Arial"/>
              </a:rPr>
              <a:t>Partner with Your Healthcare Team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1308" y="1972751"/>
            <a:ext cx="17502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EFF"/>
              </a:buClr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Prepare for </a:t>
            </a:r>
            <a:b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office visits</a:t>
            </a:r>
            <a:b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</a:b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Clr>
                <a:srgbClr val="006EFF"/>
              </a:buClr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Track your care</a:t>
            </a:r>
            <a:b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</a:b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Clr>
                <a:srgbClr val="006EFF"/>
              </a:buClr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Keep your </a:t>
            </a:r>
            <a:b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healthcare </a:t>
            </a:r>
            <a:b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team updated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99213" y="2674614"/>
            <a:ext cx="2247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404040"/>
                </a:solidFill>
                <a:latin typeface="Arial"/>
                <a:cs typeface="Arial"/>
              </a:rPr>
              <a:t>Discuss with your healthcare team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82412" y="1705731"/>
            <a:ext cx="290720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EFF"/>
              </a:buClr>
              <a:buFont typeface="Arial"/>
              <a:buChar char="•"/>
            </a:pPr>
            <a:r>
              <a:rPr lang="en-US" sz="1600" dirty="0">
                <a:solidFill>
                  <a:srgbClr val="404040"/>
                </a:solidFill>
                <a:latin typeface="Arial"/>
                <a:cs typeface="Arial"/>
              </a:rPr>
              <a:t>Know your </a:t>
            </a:r>
            <a:br>
              <a:rPr lang="en-US" sz="1600" dirty="0">
                <a:solidFill>
                  <a:srgbClr val="404040"/>
                </a:solidFill>
                <a:latin typeface="Arial"/>
                <a:cs typeface="Arial"/>
              </a:rPr>
            </a:br>
            <a:r>
              <a:rPr lang="en-US" sz="1600" dirty="0">
                <a:solidFill>
                  <a:srgbClr val="404040"/>
                </a:solidFill>
                <a:latin typeface="Arial"/>
                <a:cs typeface="Arial"/>
              </a:rPr>
              <a:t>management goals</a:t>
            </a:r>
          </a:p>
          <a:p>
            <a:pPr marL="285750" indent="-285750">
              <a:buClr>
                <a:srgbClr val="006EFF"/>
              </a:buClr>
              <a:buFont typeface="Arial"/>
              <a:buChar char="•"/>
            </a:pPr>
            <a:r>
              <a:rPr lang="en-US" sz="1600" dirty="0">
                <a:solidFill>
                  <a:srgbClr val="404040"/>
                </a:solidFill>
                <a:latin typeface="Arial"/>
                <a:cs typeface="Arial"/>
              </a:rPr>
              <a:t>Know your blood </a:t>
            </a:r>
            <a:br>
              <a:rPr lang="en-US" sz="1600" dirty="0">
                <a:solidFill>
                  <a:srgbClr val="404040"/>
                </a:solidFill>
                <a:latin typeface="Arial"/>
                <a:cs typeface="Arial"/>
              </a:rPr>
            </a:br>
            <a:r>
              <a:rPr lang="en-US" sz="1600" dirty="0">
                <a:solidFill>
                  <a:srgbClr val="404040"/>
                </a:solidFill>
                <a:latin typeface="Arial"/>
                <a:cs typeface="Arial"/>
              </a:rPr>
              <a:t>count targets</a:t>
            </a:r>
          </a:p>
          <a:p>
            <a:pPr marL="285750" indent="-285750">
              <a:buClr>
                <a:srgbClr val="006EFF"/>
              </a:buClr>
              <a:buFont typeface="Arial"/>
              <a:buChar char="•"/>
            </a:pPr>
            <a:r>
              <a:rPr lang="en-US" sz="1600" dirty="0">
                <a:solidFill>
                  <a:srgbClr val="404040"/>
                </a:solidFill>
                <a:latin typeface="Arial"/>
                <a:cs typeface="Arial"/>
              </a:rPr>
              <a:t>Know your </a:t>
            </a:r>
            <a:br>
              <a:rPr lang="en-US" sz="1600" dirty="0">
                <a:solidFill>
                  <a:srgbClr val="404040"/>
                </a:solidFill>
                <a:latin typeface="Arial"/>
                <a:cs typeface="Arial"/>
              </a:rPr>
            </a:br>
            <a:r>
              <a:rPr lang="en-US" sz="1600" dirty="0">
                <a:solidFill>
                  <a:srgbClr val="404040"/>
                </a:solidFill>
                <a:latin typeface="Arial"/>
                <a:cs typeface="Arial"/>
              </a:rPr>
              <a:t>management plan</a:t>
            </a:r>
          </a:p>
          <a:p>
            <a:pPr marL="285750" indent="-285750">
              <a:buClr>
                <a:srgbClr val="006EFF"/>
              </a:buClr>
              <a:buFont typeface="Arial"/>
              <a:buChar char="•"/>
            </a:pPr>
            <a:r>
              <a:rPr lang="en-US" sz="1600" dirty="0">
                <a:solidFill>
                  <a:srgbClr val="404040"/>
                </a:solidFill>
                <a:latin typeface="Arial"/>
                <a:cs typeface="Arial"/>
              </a:rPr>
              <a:t>Know how often to schedule office visits </a:t>
            </a:r>
            <a:br>
              <a:rPr lang="en-US" sz="1600" dirty="0">
                <a:solidFill>
                  <a:srgbClr val="404040"/>
                </a:solidFill>
                <a:latin typeface="Arial"/>
                <a:cs typeface="Arial"/>
              </a:rPr>
            </a:br>
            <a:r>
              <a:rPr lang="en-US" sz="1600" dirty="0">
                <a:solidFill>
                  <a:srgbClr val="404040"/>
                </a:solidFill>
                <a:latin typeface="Arial"/>
                <a:cs typeface="Arial"/>
              </a:rPr>
              <a:t>and tests</a:t>
            </a:r>
          </a:p>
          <a:p>
            <a:pPr marL="285750" indent="-285750">
              <a:buClr>
                <a:srgbClr val="006EFF"/>
              </a:buClr>
              <a:buFont typeface="Arial"/>
              <a:buChar char="•"/>
            </a:pPr>
            <a:r>
              <a:rPr lang="en-US" sz="1600" dirty="0">
                <a:solidFill>
                  <a:srgbClr val="404040"/>
                </a:solidFill>
                <a:latin typeface="Arial"/>
                <a:cs typeface="Arial"/>
              </a:rPr>
              <a:t>Know what symptoms and problems to watch for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21354" y="5232400"/>
            <a:ext cx="2077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404040"/>
                </a:solidFill>
                <a:latin typeface="Arial"/>
                <a:cs typeface="Arial"/>
              </a:rPr>
              <a:t>Understand Your Management Plan</a:t>
            </a:r>
          </a:p>
        </p:txBody>
      </p:sp>
    </p:spTree>
    <p:extLst>
      <p:ext uri="{BB962C8B-B14F-4D97-AF65-F5344CB8AC3E}">
        <p14:creationId xmlns:p14="http://schemas.microsoft.com/office/powerpoint/2010/main" val="15563841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097" y="171629"/>
            <a:ext cx="8452261" cy="92679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Finding the Right Healthcare Team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40807" y="1396460"/>
            <a:ext cx="825221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Recommendations from the American Cancer Society</a:t>
            </a:r>
          </a:p>
          <a:p>
            <a:pPr marL="0" indent="0">
              <a:buNone/>
            </a:pPr>
            <a:r>
              <a:rPr lang="en-US" sz="1800" b="1" dirty="0"/>
              <a:t>Questions to ask yourself after meeting with a healthcare professional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1400" dirty="0"/>
              <a:t>How comfortable did you feel talking with him/her?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1400" dirty="0"/>
              <a:t>Did he/she give you a chance to ask questions? 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1400" dirty="0"/>
              <a:t>Did he/she seem comfortable answering your questions?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1400" dirty="0"/>
              <a:t>Did he/she talk to you in a way that you could understand?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1400" dirty="0"/>
              <a:t>Do you feel he/she listened to you and respected you?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1400" dirty="0"/>
              <a:t>Did he/she talk about short- and long-term management goals?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1400" dirty="0"/>
              <a:t>Do you feel he/she spent enough time with you?</a:t>
            </a:r>
          </a:p>
          <a:p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9515-AA6E-43E1-8247-D65D668D8B55}" type="slidenum">
              <a:rPr lang="en-US" smtClean="0"/>
              <a:t>53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7792" y="5882797"/>
            <a:ext cx="712008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American Cancer Society. Choosing a Doctor and a Hospital. American Cancer Society web site. http://www.cancer.org/treatment/findingandpayingfortreatment/choosingyourtreatmentteam/choosing-a-doctor-and-a-hospital. Accessed March 11, 2015.</a:t>
            </a:r>
          </a:p>
        </p:txBody>
      </p:sp>
    </p:spTree>
    <p:extLst>
      <p:ext uri="{BB962C8B-B14F-4D97-AF65-F5344CB8AC3E}">
        <p14:creationId xmlns:p14="http://schemas.microsoft.com/office/powerpoint/2010/main" val="21538537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097" y="212162"/>
            <a:ext cx="7334095" cy="926796"/>
          </a:xfrm>
        </p:spPr>
        <p:txBody>
          <a:bodyPr/>
          <a:lstStyle/>
          <a:p>
            <a:r>
              <a:rPr lang="en-US" dirty="0"/>
              <a:t>Talking With Your Healthcare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4917" y="1489528"/>
            <a:ext cx="8626203" cy="4052855"/>
          </a:xfrm>
        </p:spPr>
        <p:txBody>
          <a:bodyPr>
            <a:noAutofit/>
          </a:bodyPr>
          <a:lstStyle/>
          <a:p>
            <a:r>
              <a:rPr lang="en-US" sz="1600" dirty="0"/>
              <a:t>What kinds of treatments are available to me, and what do you recommend?</a:t>
            </a:r>
          </a:p>
          <a:p>
            <a:r>
              <a:rPr lang="en-US" sz="1600" dirty="0"/>
              <a:t>What will this treatment do? (Is it to control my MF or to relieve my symptoms?)</a:t>
            </a:r>
          </a:p>
          <a:p>
            <a:r>
              <a:rPr lang="en-US" sz="1600" dirty="0"/>
              <a:t>What are the risks and benefits of this treatment?</a:t>
            </a:r>
          </a:p>
          <a:p>
            <a:r>
              <a:rPr lang="en-US" sz="1600" dirty="0"/>
              <a:t>What side effects might I experience due to treatment, and how can we manage them?</a:t>
            </a:r>
          </a:p>
          <a:p>
            <a:r>
              <a:rPr lang="en-US" sz="1600" dirty="0"/>
              <a:t>How long will this treatment last, and how do I take it?</a:t>
            </a:r>
          </a:p>
          <a:p>
            <a:r>
              <a:rPr lang="en-US" sz="1600" dirty="0"/>
              <a:t>How will you monitor how I do on this treatment and how well it is working?</a:t>
            </a:r>
          </a:p>
          <a:p>
            <a:r>
              <a:rPr lang="en-US" sz="1600" dirty="0"/>
              <a:t>If insurance does not cover the cost of this treatment, where can I go for help?</a:t>
            </a:r>
          </a:p>
          <a:p>
            <a:r>
              <a:rPr lang="en-US" sz="1600" dirty="0"/>
              <a:t>Are there clinical trials that might be appropriate for me? Where can I go to learn about them?</a:t>
            </a:r>
          </a:p>
          <a:p>
            <a:r>
              <a:rPr lang="en-US" sz="1600" dirty="0"/>
              <a:t>What about alternative treatments? Can you recommend any diet, exercise, or vitamins that would help me?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9873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36" y="2216276"/>
            <a:ext cx="7772400" cy="1424937"/>
          </a:xfrm>
        </p:spPr>
        <p:txBody>
          <a:bodyPr>
            <a:normAutofit/>
          </a:bodyPr>
          <a:lstStyle/>
          <a:p>
            <a:r>
              <a:rPr lang="en-US" sz="3600" dirty="0"/>
              <a:t>Be Your Own Advocate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55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flipV="1">
            <a:off x="1961148" y="3229631"/>
            <a:ext cx="5176418" cy="54989"/>
          </a:xfrm>
          <a:prstGeom prst="rect">
            <a:avLst/>
          </a:prstGeom>
          <a:solidFill>
            <a:srgbClr val="8A8A8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9855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Give Yourself the Support You Need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060" y="1366778"/>
            <a:ext cx="3784790" cy="4170951"/>
          </a:xfrm>
        </p:spPr>
        <p:txBody>
          <a:bodyPr/>
          <a:lstStyle/>
          <a:p>
            <a:pPr marL="0" lvl="0" indent="0">
              <a:buNone/>
            </a:pPr>
            <a:r>
              <a:rPr lang="en-US" sz="1800" b="1" dirty="0"/>
              <a:t>Give yourself support in </a:t>
            </a:r>
            <a:br>
              <a:rPr lang="en-US" sz="1800" b="1" dirty="0"/>
            </a:br>
            <a:r>
              <a:rPr lang="en-US" sz="1800" b="1" dirty="0"/>
              <a:t>ways that work for you</a:t>
            </a:r>
          </a:p>
          <a:p>
            <a:pPr marL="0" lvl="0" indent="0">
              <a:buNone/>
            </a:pPr>
            <a:endParaRPr lang="en-US" sz="1400" b="1" dirty="0"/>
          </a:p>
          <a:p>
            <a:pPr lvl="0">
              <a:buFont typeface="Arial"/>
              <a:buChar char="•"/>
            </a:pPr>
            <a:r>
              <a:rPr lang="en-US" sz="1400" dirty="0"/>
              <a:t>Share your thoughts and feelings with family and friends</a:t>
            </a:r>
            <a:br>
              <a:rPr lang="en-US" sz="1400" dirty="0"/>
            </a:br>
            <a:endParaRPr lang="en-US" sz="1400" dirty="0"/>
          </a:p>
          <a:p>
            <a:pPr lvl="0">
              <a:buFont typeface="Arial"/>
              <a:buChar char="•"/>
            </a:pPr>
            <a:r>
              <a:rPr lang="en-US" sz="1400" dirty="0"/>
              <a:t>Find support in your community and/or online</a:t>
            </a:r>
            <a:br>
              <a:rPr lang="en-US" sz="1400" dirty="0"/>
            </a:br>
            <a:endParaRPr lang="en-US" sz="1400" dirty="0"/>
          </a:p>
          <a:p>
            <a:pPr>
              <a:buFont typeface="Arial"/>
              <a:buChar char="•"/>
            </a:pPr>
            <a:r>
              <a:rPr lang="en-US" sz="1400" dirty="0"/>
              <a:t>Talk to your healthcare team; they can recommend trained counselors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56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804" y="1721899"/>
            <a:ext cx="4279196" cy="2854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23888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Always Share What’s on Your Mind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0598" y="1394159"/>
            <a:ext cx="4200553" cy="41824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For chronic conditions like MPNs, </a:t>
            </a:r>
            <a:br>
              <a:rPr lang="en-US" sz="1800" b="1" dirty="0"/>
            </a:br>
            <a:r>
              <a:rPr lang="en-US" sz="1800" b="1" dirty="0"/>
              <a:t>it is important to</a:t>
            </a:r>
            <a:r>
              <a:rPr lang="en-US" sz="1400" dirty="0"/>
              <a:t/>
            </a:r>
            <a:br>
              <a:rPr lang="en-US" sz="1400" dirty="0"/>
            </a:br>
            <a:endParaRPr lang="en-US" sz="1400" dirty="0"/>
          </a:p>
          <a:p>
            <a:pPr>
              <a:buFont typeface="Arial"/>
              <a:buChar char="•"/>
            </a:pPr>
            <a:r>
              <a:rPr lang="en-US" sz="1400" b="1" dirty="0"/>
              <a:t>Maintain</a:t>
            </a:r>
            <a:r>
              <a:rPr lang="en-US" sz="1400" dirty="0"/>
              <a:t> </a:t>
            </a:r>
            <a:r>
              <a:rPr lang="en-US" sz="1400" b="1" dirty="0"/>
              <a:t>relationships</a:t>
            </a:r>
            <a:r>
              <a:rPr lang="en-US" sz="1400" dirty="0"/>
              <a:t> with your healthcare team </a:t>
            </a:r>
            <a:br>
              <a:rPr lang="en-US" sz="1400" dirty="0"/>
            </a:br>
            <a:endParaRPr lang="en-US" sz="1400" dirty="0"/>
          </a:p>
          <a:p>
            <a:pPr>
              <a:buFont typeface="Arial"/>
              <a:buChar char="•"/>
            </a:pPr>
            <a:r>
              <a:rPr lang="en-US" sz="1400" b="1" dirty="0"/>
              <a:t>Stay involved </a:t>
            </a:r>
            <a:r>
              <a:rPr lang="en-US" sz="1400" dirty="0"/>
              <a:t>in your management plan</a:t>
            </a:r>
            <a:br>
              <a:rPr lang="en-US" sz="1400" dirty="0"/>
            </a:br>
            <a:endParaRPr lang="en-US" sz="1400" dirty="0"/>
          </a:p>
          <a:p>
            <a:pPr>
              <a:buFont typeface="Arial"/>
              <a:buChar char="•"/>
            </a:pPr>
            <a:r>
              <a:rPr lang="en-US" sz="1400" b="1" dirty="0"/>
              <a:t>Reevaluate changes </a:t>
            </a:r>
            <a:r>
              <a:rPr lang="en-US" sz="1400" dirty="0"/>
              <a:t>in how you feel</a:t>
            </a:r>
            <a:br>
              <a:rPr lang="en-US" sz="1400" dirty="0"/>
            </a:br>
            <a:endParaRPr lang="en-US" sz="1400" dirty="0"/>
          </a:p>
          <a:p>
            <a:pPr>
              <a:buFont typeface="Arial"/>
              <a:buChar char="•"/>
            </a:pPr>
            <a:r>
              <a:rPr lang="en-US" sz="1400" b="1" dirty="0"/>
              <a:t>Ask questions </a:t>
            </a:r>
            <a:r>
              <a:rPr lang="en-US" sz="1400" dirty="0"/>
              <a:t>about things you have learned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57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805" y="1721899"/>
            <a:ext cx="4279194" cy="2854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98791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Enjoyment Each 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436" y="1483929"/>
            <a:ext cx="3886200" cy="4351338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1600" dirty="0"/>
              <a:t>Write a “to enjoy” list so each day </a:t>
            </a:r>
            <a:br>
              <a:rPr lang="en-US" sz="1600" dirty="0"/>
            </a:br>
            <a:r>
              <a:rPr lang="en-US" sz="1600" dirty="0"/>
              <a:t>is fulfilling</a:t>
            </a:r>
          </a:p>
          <a:p>
            <a:pPr lvl="1">
              <a:buFont typeface="Arial"/>
              <a:buChar char="•"/>
            </a:pPr>
            <a:r>
              <a:rPr lang="en-US" sz="1600" dirty="0"/>
              <a:t>Music, food, walks, parks</a:t>
            </a:r>
            <a:br>
              <a:rPr lang="en-US" sz="1600" dirty="0"/>
            </a:br>
            <a:endParaRPr lang="en-US" sz="1600" dirty="0"/>
          </a:p>
          <a:p>
            <a:pPr lvl="0">
              <a:buFont typeface="Arial"/>
              <a:buChar char="•"/>
            </a:pPr>
            <a:r>
              <a:rPr lang="en-US" sz="1600" dirty="0"/>
              <a:t>When possible, keep doing your </a:t>
            </a:r>
            <a:br>
              <a:rPr lang="en-US" sz="1600" dirty="0"/>
            </a:br>
            <a:r>
              <a:rPr lang="en-US" sz="1600" dirty="0"/>
              <a:t>favorite activities</a:t>
            </a:r>
          </a:p>
          <a:p>
            <a:pPr lvl="1">
              <a:buFont typeface="Arial"/>
              <a:buChar char="•"/>
            </a:pPr>
            <a:r>
              <a:rPr lang="en-US" sz="1600" dirty="0"/>
              <a:t>Try new ones, too </a:t>
            </a:r>
            <a:br>
              <a:rPr lang="en-US" sz="1600" dirty="0"/>
            </a:br>
            <a:endParaRPr lang="en-US" sz="1600" dirty="0"/>
          </a:p>
          <a:p>
            <a:pPr lvl="0">
              <a:buFont typeface="Arial"/>
              <a:buChar char="•"/>
            </a:pPr>
            <a:r>
              <a:rPr lang="en-US" sz="1600" dirty="0"/>
              <a:t>Set dates and plan events to look </a:t>
            </a:r>
            <a:br>
              <a:rPr lang="en-US" sz="1600" dirty="0"/>
            </a:br>
            <a:r>
              <a:rPr lang="en-US" sz="1600" dirty="0"/>
              <a:t>forward 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58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804" y="1721899"/>
            <a:ext cx="4279196" cy="2854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59520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36" y="2216276"/>
            <a:ext cx="7772400" cy="1424937"/>
          </a:xfrm>
        </p:spPr>
        <p:txBody>
          <a:bodyPr>
            <a:normAutofit/>
          </a:bodyPr>
          <a:lstStyle/>
          <a:p>
            <a:r>
              <a:rPr lang="en-US" sz="3600" dirty="0"/>
              <a:t>Other Resources to Be Aware Of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59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flipV="1">
            <a:off x="1160585" y="3212121"/>
            <a:ext cx="6846277" cy="82063"/>
          </a:xfrm>
          <a:prstGeom prst="rect">
            <a:avLst/>
          </a:prstGeom>
          <a:solidFill>
            <a:srgbClr val="8A8A8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536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595784" y="1500065"/>
            <a:ext cx="3711652" cy="441043"/>
          </a:xfrm>
          <a:prstGeom prst="rect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95784" y="1926012"/>
            <a:ext cx="3711652" cy="1737534"/>
          </a:xfrm>
          <a:prstGeom prst="rect">
            <a:avLst/>
          </a:prstGeom>
          <a:solidFill>
            <a:srgbClr val="F5F4F3"/>
          </a:solidFill>
          <a:ln w="9525" cmpd="sng">
            <a:solidFill>
              <a:srgbClr val="808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95784" y="3656232"/>
            <a:ext cx="3711652" cy="755621"/>
          </a:xfrm>
          <a:prstGeom prst="rect">
            <a:avLst/>
          </a:prstGeom>
          <a:solidFill>
            <a:srgbClr val="E1E1DF"/>
          </a:solidFill>
          <a:ln w="9525" cmpd="sng">
            <a:solidFill>
              <a:srgbClr val="808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4819256" y="1500065"/>
            <a:ext cx="3711652" cy="441043"/>
          </a:xfrm>
          <a:prstGeom prst="rect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4819256" y="1926012"/>
            <a:ext cx="3711652" cy="1737534"/>
          </a:xfrm>
          <a:prstGeom prst="rect">
            <a:avLst/>
          </a:prstGeom>
          <a:solidFill>
            <a:srgbClr val="F5F4F3"/>
          </a:solidFill>
          <a:ln w="9525" cmpd="sng">
            <a:solidFill>
              <a:srgbClr val="808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4819256" y="3656232"/>
            <a:ext cx="3711652" cy="755621"/>
          </a:xfrm>
          <a:prstGeom prst="rect">
            <a:avLst/>
          </a:prstGeom>
          <a:solidFill>
            <a:srgbClr val="E1E1DF"/>
          </a:solidFill>
          <a:ln w="9525" cmpd="sng">
            <a:solidFill>
              <a:srgbClr val="808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584" y="189399"/>
            <a:ext cx="8229600" cy="8898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Understanding the Name: MPN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9515-AA6E-43E1-8247-D65D668D8B55}" type="slidenum">
              <a:rPr lang="en-US" smtClean="0"/>
              <a:t>6</a:t>
            </a:fld>
            <a:endParaRPr lang="en-US" dirty="0"/>
          </a:p>
        </p:txBody>
      </p:sp>
      <p:pic>
        <p:nvPicPr>
          <p:cNvPr id="15" name="Picture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288" y="5009608"/>
            <a:ext cx="1094689" cy="780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4290288" y="4982588"/>
            <a:ext cx="29463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3D95C6"/>
                </a:solidFill>
                <a:latin typeface="Arial"/>
                <a:cs typeface="Arial"/>
              </a:rPr>
              <a:t>To find patient-friendly medical </a:t>
            </a:r>
            <a:br>
              <a:rPr lang="en-US" sz="1400" i="1" dirty="0">
                <a:solidFill>
                  <a:srgbClr val="3D95C6"/>
                </a:solidFill>
                <a:latin typeface="Arial"/>
                <a:cs typeface="Arial"/>
              </a:rPr>
            </a:br>
            <a:r>
              <a:rPr lang="en-US" sz="1400" i="1" dirty="0">
                <a:solidFill>
                  <a:srgbClr val="3D95C6"/>
                </a:solidFill>
                <a:latin typeface="Arial"/>
                <a:cs typeface="Arial"/>
              </a:rPr>
              <a:t>definitions online, look for</a:t>
            </a:r>
          </a:p>
          <a:p>
            <a:r>
              <a:rPr lang="en-US" sz="1400" b="1" i="1" dirty="0">
                <a:solidFill>
                  <a:srgbClr val="3D95C6"/>
                </a:solidFill>
                <a:latin typeface="Arial"/>
                <a:cs typeface="Arial"/>
              </a:rPr>
              <a:t>MedlinePlus Dictionary</a:t>
            </a:r>
            <a:r>
              <a:rPr lang="en-US" sz="1400" dirty="0">
                <a:solidFill>
                  <a:srgbClr val="3D95C6"/>
                </a:solidFill>
                <a:latin typeface="Arial"/>
                <a:cs typeface="Arial"/>
              </a:rPr>
              <a:t>.</a:t>
            </a:r>
          </a:p>
          <a:p>
            <a:endParaRPr lang="en-US" dirty="0">
              <a:solidFill>
                <a:srgbClr val="3D95C6"/>
              </a:solidFill>
            </a:endParaRPr>
          </a:p>
        </p:txBody>
      </p:sp>
      <p:sp>
        <p:nvSpPr>
          <p:cNvPr id="21" name="Pentagon 20"/>
          <p:cNvSpPr/>
          <p:nvPr/>
        </p:nvSpPr>
        <p:spPr>
          <a:xfrm>
            <a:off x="-1" y="4964912"/>
            <a:ext cx="4018643" cy="743857"/>
          </a:xfrm>
          <a:prstGeom prst="homePlate">
            <a:avLst>
              <a:gd name="adj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6200" y="5095549"/>
            <a:ext cx="3806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neoplasm = abnormal growth of cells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cancer = abnormal growth of cells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0672" y="3704227"/>
            <a:ext cx="3463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US" sz="1400" b="1" dirty="0">
                <a:solidFill>
                  <a:srgbClr val="404040"/>
                </a:solidFill>
                <a:latin typeface="Arial"/>
                <a:cs typeface="Arial"/>
              </a:rPr>
              <a:t>Definition: </a:t>
            </a:r>
            <a:endParaRPr lang="en-US" sz="1400" dirty="0">
              <a:solidFill>
                <a:srgbClr val="404040"/>
              </a:solidFill>
              <a:latin typeface="Arial"/>
              <a:cs typeface="Arial"/>
            </a:endParaRPr>
          </a:p>
          <a:p>
            <a:pPr fontAlgn="t"/>
            <a:r>
              <a:rPr lang="en-US" sz="1400" dirty="0">
                <a:solidFill>
                  <a:srgbClr val="404040"/>
                </a:solidFill>
                <a:latin typeface="Arial"/>
                <a:cs typeface="Arial"/>
              </a:rPr>
              <a:t>Increased growth of blood cells in the bone marrow</a:t>
            </a:r>
          </a:p>
          <a:p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5955" y="1517271"/>
            <a:ext cx="26405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Myeloproliferative</a:t>
            </a:r>
            <a:r>
              <a:rPr lang="en-US" sz="1400" baseline="3000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1870" y="2017052"/>
            <a:ext cx="3622831" cy="18774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t"/>
            <a:r>
              <a:rPr lang="en-US" sz="1400" b="1" dirty="0">
                <a:solidFill>
                  <a:srgbClr val="404040"/>
                </a:solidFill>
                <a:latin typeface="Arial"/>
                <a:cs typeface="Arial"/>
              </a:rPr>
              <a:t>Pronunciation: </a:t>
            </a:r>
            <a:r>
              <a:rPr lang="en-US" sz="1400" dirty="0">
                <a:solidFill>
                  <a:srgbClr val="404040"/>
                </a:solidFill>
                <a:latin typeface="Arial"/>
                <a:cs typeface="Arial"/>
              </a:rPr>
              <a:t>my·e·lo·pro·lif·er·a·tive</a:t>
            </a:r>
            <a:br>
              <a:rPr lang="en-US" sz="1400" dirty="0">
                <a:solidFill>
                  <a:srgbClr val="404040"/>
                </a:solidFill>
                <a:latin typeface="Arial"/>
                <a:cs typeface="Arial"/>
              </a:rPr>
            </a:br>
            <a:endParaRPr lang="en-US" sz="1400" dirty="0">
              <a:solidFill>
                <a:srgbClr val="404040"/>
              </a:solidFill>
              <a:latin typeface="Arial"/>
              <a:cs typeface="Arial"/>
            </a:endParaRPr>
          </a:p>
          <a:p>
            <a:pPr fontAlgn="t"/>
            <a:r>
              <a:rPr lang="en-US" sz="1400" b="1" i="1" dirty="0">
                <a:solidFill>
                  <a:srgbClr val="404040"/>
                </a:solidFill>
                <a:latin typeface="Arial"/>
                <a:cs typeface="Arial"/>
              </a:rPr>
              <a:t>myelos</a:t>
            </a:r>
            <a:r>
              <a:rPr lang="en-US" sz="1400" b="1" dirty="0">
                <a:solidFill>
                  <a:srgbClr val="404040"/>
                </a:solidFill>
                <a:latin typeface="Arial"/>
                <a:cs typeface="Arial"/>
              </a:rPr>
              <a:t>—</a:t>
            </a:r>
            <a:r>
              <a:rPr lang="en-US" sz="1400" dirty="0">
                <a:solidFill>
                  <a:srgbClr val="404040"/>
                </a:solidFill>
                <a:latin typeface="Arial"/>
                <a:cs typeface="Arial"/>
              </a:rPr>
              <a:t>Greek word meaning </a:t>
            </a:r>
            <a:br>
              <a:rPr lang="en-US" sz="1400" dirty="0">
                <a:solidFill>
                  <a:srgbClr val="404040"/>
                </a:solidFill>
                <a:latin typeface="Arial"/>
                <a:cs typeface="Arial"/>
              </a:rPr>
            </a:br>
            <a:r>
              <a:rPr lang="en-US" sz="1400" dirty="0">
                <a:solidFill>
                  <a:srgbClr val="404040"/>
                </a:solidFill>
                <a:latin typeface="Arial"/>
                <a:cs typeface="Arial"/>
              </a:rPr>
              <a:t>bone marrow</a:t>
            </a:r>
            <a:br>
              <a:rPr lang="en-US" sz="1400" dirty="0">
                <a:solidFill>
                  <a:srgbClr val="404040"/>
                </a:solidFill>
                <a:latin typeface="Arial"/>
                <a:cs typeface="Arial"/>
              </a:rPr>
            </a:br>
            <a:endParaRPr lang="en-US" sz="1400" dirty="0">
              <a:solidFill>
                <a:srgbClr val="404040"/>
              </a:solidFill>
              <a:latin typeface="Arial"/>
              <a:cs typeface="Arial"/>
            </a:endParaRPr>
          </a:p>
          <a:p>
            <a:pPr fontAlgn="t"/>
            <a:r>
              <a:rPr lang="en-US" sz="1400" b="1" i="1" dirty="0">
                <a:solidFill>
                  <a:srgbClr val="404040"/>
                </a:solidFill>
                <a:latin typeface="Arial"/>
                <a:cs typeface="Arial"/>
              </a:rPr>
              <a:t>proliferative</a:t>
            </a:r>
            <a:r>
              <a:rPr lang="en-US" sz="1400" b="1" dirty="0">
                <a:solidFill>
                  <a:srgbClr val="404040"/>
                </a:solidFill>
                <a:latin typeface="Arial"/>
                <a:cs typeface="Arial"/>
              </a:rPr>
              <a:t>—</a:t>
            </a:r>
            <a:r>
              <a:rPr lang="en-US" sz="1400" dirty="0">
                <a:solidFill>
                  <a:srgbClr val="404040"/>
                </a:solidFill>
                <a:latin typeface="Arial"/>
                <a:cs typeface="Arial"/>
              </a:rPr>
              <a:t>Greek word meaning growing or reproducing rapidly  </a:t>
            </a:r>
          </a:p>
          <a:p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60017" y="1551695"/>
            <a:ext cx="286251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Neoplasm</a:t>
            </a:r>
            <a:r>
              <a:rPr lang="en-US" sz="1400" baseline="3000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lang="en-US" sz="1400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954789" y="1992065"/>
            <a:ext cx="345915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404040"/>
                </a:solidFill>
                <a:latin typeface="Arial"/>
                <a:cs typeface="Arial"/>
              </a:rPr>
              <a:t>Pronunciation: </a:t>
            </a:r>
            <a:r>
              <a:rPr lang="en-US" sz="1400" dirty="0">
                <a:solidFill>
                  <a:srgbClr val="404040"/>
                </a:solidFill>
                <a:latin typeface="Arial"/>
                <a:cs typeface="Arial"/>
              </a:rPr>
              <a:t>neo·plasm </a:t>
            </a:r>
            <a:br>
              <a:rPr lang="en-US" sz="1400" dirty="0">
                <a:solidFill>
                  <a:srgbClr val="404040"/>
                </a:solidFill>
                <a:latin typeface="Arial"/>
                <a:cs typeface="Arial"/>
              </a:rPr>
            </a:br>
            <a:endParaRPr lang="en-US" sz="1400" dirty="0">
              <a:solidFill>
                <a:srgbClr val="404040"/>
              </a:solidFill>
              <a:latin typeface="Arial"/>
              <a:cs typeface="Arial"/>
            </a:endParaRPr>
          </a:p>
          <a:p>
            <a:pPr marL="0" lvl="1" indent="0"/>
            <a:r>
              <a:rPr lang="en-US" sz="1400" b="1" i="1" dirty="0">
                <a:solidFill>
                  <a:srgbClr val="404040"/>
                </a:solidFill>
                <a:latin typeface="Arial"/>
                <a:cs typeface="Arial"/>
              </a:rPr>
              <a:t>neo</a:t>
            </a:r>
            <a:r>
              <a:rPr lang="en-US" sz="1400" b="1" dirty="0">
                <a:solidFill>
                  <a:srgbClr val="404040"/>
                </a:solidFill>
                <a:latin typeface="Arial"/>
                <a:cs typeface="Arial"/>
              </a:rPr>
              <a:t>—</a:t>
            </a:r>
            <a:r>
              <a:rPr lang="en-US" sz="1400" dirty="0">
                <a:solidFill>
                  <a:srgbClr val="404040"/>
                </a:solidFill>
                <a:latin typeface="Arial"/>
                <a:cs typeface="Arial"/>
              </a:rPr>
              <a:t>Greek word meaning new</a:t>
            </a:r>
            <a:br>
              <a:rPr lang="en-US" sz="1400" dirty="0">
                <a:solidFill>
                  <a:srgbClr val="404040"/>
                </a:solidFill>
                <a:latin typeface="Arial"/>
                <a:cs typeface="Arial"/>
              </a:rPr>
            </a:br>
            <a:endParaRPr lang="en-US" sz="1400" dirty="0">
              <a:solidFill>
                <a:srgbClr val="404040"/>
              </a:solidFill>
              <a:latin typeface="Arial"/>
              <a:cs typeface="Arial"/>
            </a:endParaRPr>
          </a:p>
          <a:p>
            <a:pPr marL="0" lvl="1" indent="0"/>
            <a:r>
              <a:rPr lang="en-US" sz="1400" b="1" i="1" dirty="0">
                <a:solidFill>
                  <a:srgbClr val="404040"/>
                </a:solidFill>
                <a:latin typeface="Arial"/>
                <a:cs typeface="Arial"/>
              </a:rPr>
              <a:t>plasm</a:t>
            </a:r>
            <a:r>
              <a:rPr lang="en-US" sz="1400" b="1" dirty="0">
                <a:solidFill>
                  <a:srgbClr val="404040"/>
                </a:solidFill>
                <a:latin typeface="Arial"/>
                <a:cs typeface="Arial"/>
              </a:rPr>
              <a:t>—</a:t>
            </a:r>
            <a:r>
              <a:rPr lang="en-US" sz="1400" dirty="0">
                <a:solidFill>
                  <a:srgbClr val="404040"/>
                </a:solidFill>
                <a:latin typeface="Arial"/>
                <a:cs typeface="Arial"/>
              </a:rPr>
              <a:t>Greek word meaning formation</a:t>
            </a:r>
            <a:r>
              <a:rPr lang="en-US" sz="1600" dirty="0">
                <a:solidFill>
                  <a:srgbClr val="404040"/>
                </a:solidFill>
                <a:latin typeface="Arial"/>
                <a:cs typeface="Arial"/>
              </a:rPr>
              <a:t/>
            </a:r>
            <a:br>
              <a:rPr lang="en-US" sz="1600" dirty="0">
                <a:solidFill>
                  <a:srgbClr val="404040"/>
                </a:solidFill>
                <a:latin typeface="Arial"/>
                <a:cs typeface="Arial"/>
              </a:rPr>
            </a:br>
            <a:endParaRPr lang="en-US" sz="1600" dirty="0">
              <a:solidFill>
                <a:srgbClr val="404040"/>
              </a:solidFill>
              <a:latin typeface="Arial"/>
              <a:cs typeface="Arial"/>
            </a:endParaRPr>
          </a:p>
          <a:p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21431" y="3639747"/>
            <a:ext cx="34590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404040"/>
                </a:solidFill>
                <a:latin typeface="Arial"/>
                <a:cs typeface="Arial"/>
              </a:rPr>
              <a:t>Definition:</a:t>
            </a:r>
          </a:p>
          <a:p>
            <a:r>
              <a:rPr lang="en-US" sz="1400" dirty="0">
                <a:solidFill>
                  <a:srgbClr val="404040"/>
                </a:solidFill>
                <a:latin typeface="Arial"/>
                <a:cs typeface="Arial"/>
              </a:rPr>
              <a:t>Out-of-control growth of cells serving </a:t>
            </a:r>
            <a:br>
              <a:rPr lang="en-US" sz="1400" dirty="0">
                <a:solidFill>
                  <a:srgbClr val="404040"/>
                </a:solidFill>
                <a:latin typeface="Arial"/>
                <a:cs typeface="Arial"/>
              </a:rPr>
            </a:br>
            <a:r>
              <a:rPr lang="en-US" sz="1400" dirty="0">
                <a:solidFill>
                  <a:srgbClr val="404040"/>
                </a:solidFill>
                <a:latin typeface="Arial"/>
                <a:cs typeface="Arial"/>
              </a:rPr>
              <a:t>no physiological function</a:t>
            </a:r>
          </a:p>
          <a:p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3347" y="5881961"/>
            <a:ext cx="8063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1. MedlinePlus Merriam Webster Medical Dictionary. Neoplasm. MedlinePlus web site. http://www.merriam-webster.com/medlineplus/neoplasm. Accessed March 11, 2015. 2. MedlinePlus Merriam Webster Medical Dictionary. Myeloproliferative. MedlinePlus web site. http://www.merriam-webster.com/medlineplus/myeloproliferative. Accessed March 11, 2015. 3. Seattle Cancer Care Alliance. MPN Facts. http://www.seattlecca.org/diseases/myeloproliferative-neoplasms-facts.cfm. Accessed March 11, 2015.</a:t>
            </a:r>
          </a:p>
        </p:txBody>
      </p:sp>
    </p:spTree>
    <p:extLst>
      <p:ext uri="{BB962C8B-B14F-4D97-AF65-F5344CB8AC3E}">
        <p14:creationId xmlns:p14="http://schemas.microsoft.com/office/powerpoint/2010/main" val="21732145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Nonprofit Websites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251097" y="2013610"/>
            <a:ext cx="8530898" cy="4283757"/>
          </a:xfrm>
        </p:spPr>
        <p:txBody>
          <a:bodyPr>
            <a:normAutofit/>
          </a:bodyPr>
          <a:lstStyle/>
          <a:p>
            <a:pPr marL="342900" lvl="1" indent="-285750">
              <a:buFont typeface="Arial"/>
              <a:buChar char="•"/>
            </a:pPr>
            <a:r>
              <a:rPr lang="en-US" sz="1550" b="1" dirty="0"/>
              <a:t>MPN Research Foundation </a:t>
            </a:r>
            <a:r>
              <a:rPr lang="en-US" sz="1550" dirty="0"/>
              <a:t>– Designed to stimulate original research in pursuit of new treatments, and eventually a cure, for myeloproliferative neoplasms (MPNs).</a:t>
            </a:r>
          </a:p>
          <a:p>
            <a:pPr marL="57150" lvl="1" indent="0">
              <a:buNone/>
            </a:pPr>
            <a:r>
              <a:rPr lang="en-US" sz="1550" dirty="0"/>
              <a:t>      </a:t>
            </a:r>
            <a:r>
              <a:rPr lang="en-US" sz="1550" dirty="0">
                <a:hlinkClick r:id="rId3"/>
              </a:rPr>
              <a:t>www.mpnresearchfoundation.org</a:t>
            </a:r>
            <a:endParaRPr lang="en-US" sz="1550" dirty="0"/>
          </a:p>
          <a:p>
            <a:pPr marL="57150" lvl="1" indent="0">
              <a:buNone/>
            </a:pPr>
            <a:endParaRPr lang="en-US" sz="1550" dirty="0"/>
          </a:p>
          <a:p>
            <a:pPr marL="342900" lvl="1" indent="-285750">
              <a:buFont typeface="Arial"/>
              <a:buChar char="•"/>
            </a:pPr>
            <a:r>
              <a:rPr lang="en-US" sz="1550" b="1" dirty="0"/>
              <a:t>MPN Education Foundation </a:t>
            </a:r>
            <a:r>
              <a:rPr lang="en-US" sz="1550" dirty="0"/>
              <a:t>– Mission goals include providing information, education, and support; patient and physician conferences; doctor-patient sharing; doctor/researcher networking; facilitating patient participation/accrual in clinical studies and surveys</a:t>
            </a:r>
          </a:p>
          <a:p>
            <a:pPr marL="57150" lvl="1" indent="0">
              <a:buNone/>
            </a:pPr>
            <a:r>
              <a:rPr lang="en-US" sz="1550" dirty="0"/>
              <a:t>      </a:t>
            </a:r>
            <a:r>
              <a:rPr lang="en-US" sz="1550" dirty="0">
                <a:hlinkClick r:id="rId4"/>
              </a:rPr>
              <a:t>www.mpninfo.org</a:t>
            </a:r>
            <a:endParaRPr lang="en-US" sz="1550" dirty="0"/>
          </a:p>
          <a:p>
            <a:pPr marL="342900" lvl="1" indent="-285750">
              <a:buFont typeface="Arial"/>
              <a:buChar char="•"/>
            </a:pPr>
            <a:r>
              <a:rPr lang="en-US" sz="1550" dirty="0"/>
              <a:t>Other nonprofit groups that support MPNs</a:t>
            </a:r>
          </a:p>
          <a:p>
            <a:pPr marL="796925" lvl="3" indent="-171450">
              <a:buSzPct val="40000"/>
              <a:buFont typeface="Arial"/>
              <a:buChar char="•"/>
            </a:pPr>
            <a:r>
              <a:rPr lang="en-US" sz="1550" dirty="0"/>
              <a:t>Cancer Care – </a:t>
            </a:r>
            <a:r>
              <a:rPr lang="en-US" sz="1550" dirty="0">
                <a:hlinkClick r:id="rId5"/>
              </a:rPr>
              <a:t>www.cancercare.org</a:t>
            </a:r>
            <a:endParaRPr lang="en-US" sz="1550" dirty="0"/>
          </a:p>
          <a:p>
            <a:pPr marL="796925" lvl="3" indent="-171450">
              <a:buSzPct val="40000"/>
              <a:buFont typeface="Arial"/>
              <a:buChar char="•"/>
            </a:pPr>
            <a:r>
              <a:rPr lang="en-US" sz="1550" dirty="0"/>
              <a:t>Cancer Support Community – </a:t>
            </a:r>
            <a:r>
              <a:rPr lang="en-US" sz="1550" dirty="0">
                <a:hlinkClick r:id="rId6"/>
              </a:rPr>
              <a:t>www.cancercupportcommunity.org</a:t>
            </a:r>
            <a:endParaRPr lang="en-US" sz="1550" dirty="0"/>
          </a:p>
          <a:p>
            <a:pPr marL="796925" lvl="3" indent="-171450">
              <a:buSzPct val="40000"/>
              <a:buFont typeface="Arial"/>
              <a:buChar char="•"/>
            </a:pPr>
            <a:r>
              <a:rPr lang="en-US" sz="1550" dirty="0"/>
              <a:t>LLS – </a:t>
            </a:r>
            <a:r>
              <a:rPr lang="en-US" sz="1550" dirty="0">
                <a:hlinkClick r:id="rId7"/>
              </a:rPr>
              <a:t>www.lls.org</a:t>
            </a:r>
            <a:endParaRPr lang="en-US" sz="1550" dirty="0"/>
          </a:p>
          <a:p>
            <a:pPr marL="796925" lvl="3" indent="-171450">
              <a:buSzPct val="40000"/>
              <a:buFont typeface="Arial"/>
              <a:buChar char="•"/>
            </a:pPr>
            <a:r>
              <a:rPr lang="en-US" sz="1550" dirty="0"/>
              <a:t>NORD – </a:t>
            </a:r>
            <a:r>
              <a:rPr lang="en-US" sz="1550" dirty="0">
                <a:hlinkClick r:id="rId8"/>
              </a:rPr>
              <a:t>www.rarediseases.org</a:t>
            </a:r>
            <a:r>
              <a:rPr lang="en-US" sz="1550" dirty="0"/>
              <a:t> </a:t>
            </a:r>
          </a:p>
          <a:p>
            <a:pPr marL="461963" lvl="3" indent="-115888">
              <a:buClr>
                <a:srgbClr val="00B4F0"/>
              </a:buClr>
              <a:buSzPct val="40000"/>
              <a:buFont typeface="Arial" panose="020B0604020202020204" pitchFamily="34" charset="0"/>
              <a:buChar char="►"/>
            </a:pPr>
            <a:endParaRPr lang="en-US" sz="1200" dirty="0"/>
          </a:p>
        </p:txBody>
      </p:sp>
      <p:sp>
        <p:nvSpPr>
          <p:cNvPr id="22" name="Content Placeholder 7"/>
          <p:cNvSpPr txBox="1">
            <a:spLocks/>
          </p:cNvSpPr>
          <p:nvPr/>
        </p:nvSpPr>
        <p:spPr>
          <a:xfrm>
            <a:off x="9108621" y="1098425"/>
            <a:ext cx="38862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rgbClr val="F37021"/>
              </a:buClr>
              <a:buFont typeface="Arial" panose="020B0604020202020204" pitchFamily="34" charset="0"/>
              <a:buChar char="•"/>
              <a:defRPr sz="2000" kern="1200">
                <a:solidFill>
                  <a:srgbClr val="25215A"/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37021"/>
              </a:buClr>
              <a:buFont typeface="Arial" panose="020B0604020202020204" pitchFamily="34" charset="0"/>
              <a:buChar char="•"/>
              <a:defRPr sz="2000" kern="1200">
                <a:solidFill>
                  <a:srgbClr val="25215A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3702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25215A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3702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25215A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3702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25215A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60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1097" y="1946029"/>
            <a:ext cx="8623272" cy="4224773"/>
          </a:xfrm>
          <a:prstGeom prst="rect">
            <a:avLst/>
          </a:prstGeom>
          <a:noFill/>
          <a:ln w="28575"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39374" y="1819464"/>
            <a:ext cx="8634995" cy="126565"/>
          </a:xfrm>
          <a:prstGeom prst="rect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9374" y="1173133"/>
            <a:ext cx="8264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Nonprofit, or  501(c)(3), organizations are approved by the IRS as tax-exempt, charitable organizations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3739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Websites</a:t>
            </a:r>
          </a:p>
        </p:txBody>
      </p:sp>
      <p:sp>
        <p:nvSpPr>
          <p:cNvPr id="22" name="Content Placeholder 7"/>
          <p:cNvSpPr txBox="1">
            <a:spLocks/>
          </p:cNvSpPr>
          <p:nvPr/>
        </p:nvSpPr>
        <p:spPr>
          <a:xfrm>
            <a:off x="9108621" y="1098425"/>
            <a:ext cx="38862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rgbClr val="F37021"/>
              </a:buClr>
              <a:buFont typeface="Arial" panose="020B0604020202020204" pitchFamily="34" charset="0"/>
              <a:buChar char="•"/>
              <a:defRPr sz="2000" kern="1200">
                <a:solidFill>
                  <a:srgbClr val="25215A"/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37021"/>
              </a:buClr>
              <a:buFont typeface="Arial" panose="020B0604020202020204" pitchFamily="34" charset="0"/>
              <a:buChar char="•"/>
              <a:defRPr sz="2000" kern="1200">
                <a:solidFill>
                  <a:srgbClr val="25215A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3702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25215A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3702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25215A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3702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25215A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half" idx="1"/>
          </p:nvPr>
        </p:nvSpPr>
        <p:spPr>
          <a:xfrm>
            <a:off x="439981" y="2078475"/>
            <a:ext cx="7863553" cy="376513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Clr>
                <a:srgbClr val="00B4F0"/>
              </a:buClr>
              <a:buNone/>
            </a:pPr>
            <a:r>
              <a:rPr lang="en-US" sz="1400" b="1" i="1" dirty="0"/>
              <a:t>Sponsored Websites:</a:t>
            </a:r>
          </a:p>
          <a:p>
            <a:pPr lvl="1">
              <a:buFont typeface="Arial"/>
              <a:buChar char="•"/>
            </a:pPr>
            <a:r>
              <a:rPr lang="en-US" sz="1400" dirty="0"/>
              <a:t>MPN Advocacy &amp; Education International – </a:t>
            </a:r>
            <a:r>
              <a:rPr lang="en-US" sz="1400" dirty="0">
                <a:hlinkClick r:id="rId3"/>
              </a:rPr>
              <a:t>www.mpnadvocacy.com</a:t>
            </a:r>
            <a:endParaRPr lang="en-US" sz="1400" dirty="0"/>
          </a:p>
          <a:p>
            <a:pPr lvl="1">
              <a:buFont typeface="Arial"/>
              <a:buChar char="•"/>
            </a:pPr>
            <a:r>
              <a:rPr lang="en-US" sz="1400" dirty="0"/>
              <a:t>Voices of MPN – </a:t>
            </a:r>
            <a:r>
              <a:rPr lang="en-US" sz="1400" dirty="0">
                <a:hlinkClick r:id="rId4"/>
              </a:rPr>
              <a:t>www.voicesofmpn.com</a:t>
            </a:r>
            <a:r>
              <a:rPr lang="en-US" sz="1400" dirty="0"/>
              <a:t> </a:t>
            </a:r>
          </a:p>
          <a:p>
            <a:pPr lvl="1">
              <a:buFont typeface="Arial"/>
              <a:buChar char="•"/>
            </a:pPr>
            <a:r>
              <a:rPr lang="en-US" sz="1400" dirty="0"/>
              <a:t>CancerConnect – </a:t>
            </a:r>
            <a:r>
              <a:rPr lang="en-US" sz="1400" dirty="0">
                <a:hlinkClick r:id="rId5"/>
              </a:rPr>
              <a:t>news.cancerconnect.com</a:t>
            </a:r>
            <a:r>
              <a:rPr lang="en-US" sz="1400" dirty="0"/>
              <a:t>  </a:t>
            </a:r>
          </a:p>
          <a:p>
            <a:pPr lvl="1">
              <a:buFont typeface="Arial"/>
              <a:buChar char="•"/>
            </a:pPr>
            <a:r>
              <a:rPr lang="en-US" sz="1400" dirty="0"/>
              <a:t>Patient Power – </a:t>
            </a:r>
            <a:r>
              <a:rPr lang="en-US" sz="1400" dirty="0">
                <a:hlinkClick r:id="rId6"/>
              </a:rPr>
              <a:t>http://www.patientpower.info/</a:t>
            </a:r>
            <a:r>
              <a:rPr lang="en-US" sz="1400" dirty="0"/>
              <a:t> </a:t>
            </a:r>
          </a:p>
          <a:p>
            <a:pPr marL="0" indent="0">
              <a:buNone/>
            </a:pPr>
            <a:endParaRPr lang="en-US" sz="1400" b="1" i="1" dirty="0"/>
          </a:p>
          <a:p>
            <a:pPr marL="0" indent="0">
              <a:buNone/>
            </a:pPr>
            <a:endParaRPr lang="en-US" sz="1400" b="1" i="1" dirty="0"/>
          </a:p>
          <a:p>
            <a:pPr marL="0" indent="0">
              <a:buNone/>
            </a:pPr>
            <a:r>
              <a:rPr lang="en-US" sz="1400" b="1" i="1" dirty="0"/>
              <a:t>Medical Community Websites:</a:t>
            </a:r>
          </a:p>
          <a:p>
            <a:pPr lvl="1">
              <a:buFont typeface="Arial"/>
              <a:buChar char="•"/>
            </a:pPr>
            <a:r>
              <a:rPr lang="en-US" sz="1400" dirty="0"/>
              <a:t>Mayo Clinic – </a:t>
            </a:r>
            <a:r>
              <a:rPr lang="en-US" sz="1400" dirty="0">
                <a:hlinkClick r:id="rId7"/>
              </a:rPr>
              <a:t>http://www.mayoclinic.org/</a:t>
            </a:r>
            <a:r>
              <a:rPr lang="en-US" sz="1400" dirty="0"/>
              <a:t> </a:t>
            </a:r>
          </a:p>
          <a:p>
            <a:pPr lvl="1">
              <a:buFont typeface="Arial"/>
              <a:buChar char="•"/>
            </a:pPr>
            <a:r>
              <a:rPr lang="en-US" sz="1400" dirty="0"/>
              <a:t>WebMD – </a:t>
            </a:r>
            <a:r>
              <a:rPr lang="en-US" sz="1400" dirty="0">
                <a:hlinkClick r:id="rId8"/>
              </a:rPr>
              <a:t>http://www.webmd.com/</a:t>
            </a:r>
            <a:r>
              <a:rPr lang="en-US" sz="1400" dirty="0"/>
              <a:t> </a:t>
            </a:r>
          </a:p>
          <a:p>
            <a:pPr>
              <a:buClr>
                <a:srgbClr val="00B4F0"/>
              </a:buClr>
              <a:buFont typeface="Lucida Grande"/>
              <a:buChar char="‣"/>
            </a:pPr>
            <a:endParaRPr lang="en-US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61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51097" y="1946029"/>
            <a:ext cx="8623272" cy="4224773"/>
          </a:xfrm>
          <a:prstGeom prst="rect">
            <a:avLst/>
          </a:prstGeom>
          <a:noFill/>
          <a:ln w="28575"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39374" y="1819464"/>
            <a:ext cx="8634995" cy="126565"/>
          </a:xfrm>
          <a:prstGeom prst="rect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39374" y="1173133"/>
            <a:ext cx="8264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Organization websites include information put out by larger clinics, hospitals, and pharmaceutical companies </a:t>
            </a:r>
          </a:p>
        </p:txBody>
      </p:sp>
      <p:sp>
        <p:nvSpPr>
          <p:cNvPr id="4" name="Rectangle 3"/>
          <p:cNvSpPr/>
          <p:nvPr/>
        </p:nvSpPr>
        <p:spPr>
          <a:xfrm>
            <a:off x="239374" y="3908991"/>
            <a:ext cx="8623272" cy="4571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4000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374" y="101672"/>
            <a:ext cx="7334095" cy="926796"/>
          </a:xfrm>
        </p:spPr>
        <p:txBody>
          <a:bodyPr/>
          <a:lstStyle/>
          <a:p>
            <a:pPr>
              <a:buClr>
                <a:srgbClr val="00B4F0"/>
              </a:buClr>
            </a:pPr>
            <a:r>
              <a:rPr lang="en-US" dirty="0"/>
              <a:t>Financial Support</a:t>
            </a:r>
          </a:p>
        </p:txBody>
      </p:sp>
      <p:sp>
        <p:nvSpPr>
          <p:cNvPr id="22" name="Content Placeholder 7"/>
          <p:cNvSpPr txBox="1">
            <a:spLocks/>
          </p:cNvSpPr>
          <p:nvPr/>
        </p:nvSpPr>
        <p:spPr>
          <a:xfrm>
            <a:off x="9108621" y="1098425"/>
            <a:ext cx="38862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rgbClr val="F37021"/>
              </a:buClr>
              <a:buFont typeface="Arial" panose="020B0604020202020204" pitchFamily="34" charset="0"/>
              <a:buChar char="•"/>
              <a:defRPr sz="2000" kern="1200">
                <a:solidFill>
                  <a:srgbClr val="25215A"/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37021"/>
              </a:buClr>
              <a:buFont typeface="Arial" panose="020B0604020202020204" pitchFamily="34" charset="0"/>
              <a:buChar char="•"/>
              <a:defRPr sz="2000" kern="1200">
                <a:solidFill>
                  <a:srgbClr val="25215A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3702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25215A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3702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25215A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3702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25215A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4" name="Content Placeholder 7"/>
          <p:cNvSpPr txBox="1">
            <a:spLocks/>
          </p:cNvSpPr>
          <p:nvPr/>
        </p:nvSpPr>
        <p:spPr>
          <a:xfrm>
            <a:off x="110687" y="1888862"/>
            <a:ext cx="7838994" cy="42243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rgbClr val="F37021"/>
              </a:buClr>
              <a:buFont typeface="Arial" panose="020B0604020202020204" pitchFamily="34" charset="0"/>
              <a:buChar char="•"/>
              <a:defRPr sz="2000" kern="1200">
                <a:solidFill>
                  <a:srgbClr val="25215A"/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37021"/>
              </a:buClr>
              <a:buFont typeface="Arial" panose="020B0604020202020204" pitchFamily="34" charset="0"/>
              <a:buChar char="•"/>
              <a:defRPr sz="2000" kern="1200">
                <a:solidFill>
                  <a:srgbClr val="25215A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3702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25215A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3702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25215A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3702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25215A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6EFF"/>
              </a:buClr>
              <a:buFont typeface="Arial"/>
              <a:buChar char="•"/>
            </a:pPr>
            <a:r>
              <a:rPr lang="en-US" sz="1350" b="1" dirty="0">
                <a:solidFill>
                  <a:srgbClr val="404040"/>
                </a:solidFill>
              </a:rPr>
              <a:t>Patient Access Network Foundation </a:t>
            </a:r>
            <a:r>
              <a:rPr lang="en-US" sz="1350" dirty="0">
                <a:solidFill>
                  <a:srgbClr val="404040"/>
                </a:solidFill>
              </a:rPr>
              <a:t>– Provides qualified individuals with funding for paying a certain type of out-of-pocket medical costs. Funding is offered for those qualified patients who are unable to afford their prescription medications. </a:t>
            </a:r>
            <a:r>
              <a:rPr lang="en-US" sz="1350" dirty="0">
                <a:solidFill>
                  <a:srgbClr val="404040"/>
                </a:solidFill>
                <a:hlinkClick r:id="rId3"/>
              </a:rPr>
              <a:t>www.panfoundation.org</a:t>
            </a:r>
            <a:r>
              <a:rPr lang="en-US" sz="1350" dirty="0">
                <a:solidFill>
                  <a:srgbClr val="404040"/>
                </a:solidFill>
              </a:rPr>
              <a:t> </a:t>
            </a:r>
          </a:p>
          <a:p>
            <a:pPr marL="457200" lvl="1" indent="0">
              <a:buClr>
                <a:srgbClr val="006EFF"/>
              </a:buClr>
              <a:buNone/>
            </a:pPr>
            <a:endParaRPr lang="en-US" sz="1350" dirty="0">
              <a:solidFill>
                <a:srgbClr val="404040"/>
              </a:solidFill>
            </a:endParaRPr>
          </a:p>
          <a:p>
            <a:pPr lvl="1">
              <a:buClr>
                <a:srgbClr val="006EFF"/>
              </a:buClr>
              <a:buFont typeface="Arial"/>
              <a:buChar char="•"/>
            </a:pPr>
            <a:r>
              <a:rPr lang="en-US" sz="1350" b="1" dirty="0">
                <a:solidFill>
                  <a:srgbClr val="404040"/>
                </a:solidFill>
              </a:rPr>
              <a:t>Good Days </a:t>
            </a:r>
            <a:r>
              <a:rPr lang="en-US" sz="1350" dirty="0">
                <a:solidFill>
                  <a:srgbClr val="404040"/>
                </a:solidFill>
              </a:rPr>
              <a:t>– Their mission is to ensure that no one has to choose between getting the medication they need and affording the necessities of everyday living. </a:t>
            </a:r>
            <a:r>
              <a:rPr lang="en-US" sz="1350" dirty="0">
                <a:solidFill>
                  <a:srgbClr val="404040"/>
                </a:solidFill>
                <a:hlinkClick r:id="rId4"/>
              </a:rPr>
              <a:t>www.gooddaysfromcdf.org</a:t>
            </a:r>
            <a:r>
              <a:rPr lang="en-US" sz="1350" dirty="0">
                <a:solidFill>
                  <a:srgbClr val="404040"/>
                </a:solidFill>
              </a:rPr>
              <a:t> </a:t>
            </a:r>
          </a:p>
          <a:p>
            <a:pPr marL="457200" lvl="1" indent="0">
              <a:buClr>
                <a:srgbClr val="006EFF"/>
              </a:buClr>
              <a:buNone/>
            </a:pPr>
            <a:endParaRPr lang="en-US" sz="1350" dirty="0">
              <a:solidFill>
                <a:srgbClr val="404040"/>
              </a:solidFill>
            </a:endParaRPr>
          </a:p>
          <a:p>
            <a:pPr lvl="1">
              <a:buClr>
                <a:srgbClr val="006EFF"/>
              </a:buClr>
              <a:buFont typeface="Arial"/>
              <a:buChar char="•"/>
            </a:pPr>
            <a:r>
              <a:rPr lang="en-US" sz="1350" b="1" dirty="0">
                <a:solidFill>
                  <a:srgbClr val="404040"/>
                </a:solidFill>
              </a:rPr>
              <a:t>NORD </a:t>
            </a:r>
            <a:r>
              <a:rPr lang="en-US" sz="1350" dirty="0">
                <a:solidFill>
                  <a:srgbClr val="404040"/>
                </a:solidFill>
              </a:rPr>
              <a:t>– Provides assistance programs to help patients obtain life-saving or life-sustaining medication they could not otherwise afford. Provides medication, financial assistance, diagnostic testing, and travel assistance for clinical trials or consultation with disease specialists for eligible patients. </a:t>
            </a:r>
            <a:r>
              <a:rPr lang="en-US" sz="1350" dirty="0">
                <a:solidFill>
                  <a:srgbClr val="404040"/>
                </a:solidFill>
                <a:hlinkClick r:id="rId5"/>
              </a:rPr>
              <a:t>www.raredisease.org</a:t>
            </a:r>
            <a:r>
              <a:rPr lang="en-US" sz="1350" dirty="0">
                <a:solidFill>
                  <a:srgbClr val="404040"/>
                </a:solidFill>
              </a:rPr>
              <a:t> </a:t>
            </a:r>
          </a:p>
          <a:p>
            <a:pPr marL="457200" lvl="1" indent="0">
              <a:buClr>
                <a:srgbClr val="006EFF"/>
              </a:buClr>
              <a:buNone/>
            </a:pPr>
            <a:endParaRPr lang="en-US" sz="1350" dirty="0">
              <a:solidFill>
                <a:srgbClr val="404040"/>
              </a:solidFill>
            </a:endParaRPr>
          </a:p>
          <a:p>
            <a:pPr lvl="1">
              <a:buClr>
                <a:srgbClr val="006EFF"/>
              </a:buClr>
              <a:buFont typeface="Arial"/>
              <a:buChar char="•"/>
            </a:pPr>
            <a:r>
              <a:rPr lang="en-US" sz="1350" b="1" dirty="0">
                <a:solidFill>
                  <a:srgbClr val="404040"/>
                </a:solidFill>
              </a:rPr>
              <a:t>NeedyMeds</a:t>
            </a:r>
            <a:r>
              <a:rPr lang="en-US" sz="1350" dirty="0">
                <a:solidFill>
                  <a:srgbClr val="404040"/>
                </a:solidFill>
              </a:rPr>
              <a:t> – A nonprofit organization that maintains an extensive database of information about patient assistance programs, state assistance, drug discount programs, and free or low-cost medical care. </a:t>
            </a:r>
            <a:r>
              <a:rPr lang="en-US" sz="1350" dirty="0">
                <a:solidFill>
                  <a:srgbClr val="404040"/>
                </a:solidFill>
                <a:hlinkClick r:id="rId6"/>
              </a:rPr>
              <a:t>www.needymeds.org</a:t>
            </a:r>
            <a:r>
              <a:rPr lang="en-US" sz="1350" dirty="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62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39374" y="1825579"/>
            <a:ext cx="8623272" cy="4224773"/>
          </a:xfrm>
          <a:prstGeom prst="rect">
            <a:avLst/>
          </a:prstGeom>
          <a:noFill/>
          <a:ln w="28575"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30043" y="1701049"/>
            <a:ext cx="8634995" cy="126565"/>
          </a:xfrm>
          <a:prstGeom prst="rect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30043" y="936137"/>
            <a:ext cx="8264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Patient assistance programs are available for eligible patients with chronic and/or rare diseases  </a:t>
            </a:r>
          </a:p>
        </p:txBody>
      </p:sp>
    </p:spTree>
    <p:extLst>
      <p:ext uri="{BB962C8B-B14F-4D97-AF65-F5344CB8AC3E}">
        <p14:creationId xmlns:p14="http://schemas.microsoft.com/office/powerpoint/2010/main" val="8356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36" y="2216276"/>
            <a:ext cx="7772400" cy="1424937"/>
          </a:xfrm>
        </p:spPr>
        <p:txBody>
          <a:bodyPr>
            <a:normAutofit/>
          </a:bodyPr>
          <a:lstStyle/>
          <a:p>
            <a:r>
              <a:rPr lang="en-US" sz="3600" dirty="0"/>
              <a:t>Thank You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63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829550" y="6019800"/>
            <a:ext cx="1028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UPM-1060f</a:t>
            </a:r>
          </a:p>
        </p:txBody>
      </p:sp>
    </p:spTree>
    <p:extLst>
      <p:ext uri="{BB962C8B-B14F-4D97-AF65-F5344CB8AC3E}">
        <p14:creationId xmlns:p14="http://schemas.microsoft.com/office/powerpoint/2010/main" val="819656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MPNs Are “Liquid” Tumors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6535" y="1098425"/>
            <a:ext cx="388620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dirty="0"/>
          </a:p>
          <a:p>
            <a:pPr>
              <a:buFont typeface="Arial"/>
              <a:buChar char="•"/>
            </a:pPr>
            <a:r>
              <a:rPr lang="en-US" dirty="0"/>
              <a:t>We call tumors “liquid” or “solid” based on where they grow in the body</a:t>
            </a:r>
            <a:r>
              <a:rPr lang="en-US" baseline="30000" dirty="0"/>
              <a:t>1</a:t>
            </a:r>
          </a:p>
          <a:p>
            <a:r>
              <a:rPr lang="en-US" dirty="0"/>
              <a:t>“Liquid” tumors are cancers present in body fluids like blood and bone marrow that can travel to other parts of the body</a:t>
            </a:r>
            <a:r>
              <a:rPr lang="en-US" baseline="30000" dirty="0"/>
              <a:t>2</a:t>
            </a:r>
          </a:p>
          <a:p>
            <a:r>
              <a:rPr lang="en-US" dirty="0"/>
              <a:t>“Solid” tumors are a mass of cells that may be cancerous (malignant) or noncancerous (benign)</a:t>
            </a:r>
            <a:r>
              <a:rPr lang="en-US" baseline="30000" dirty="0"/>
              <a:t>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10" y="5821489"/>
            <a:ext cx="8629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1. Chaddah M. Cancers: Solid Tumors. Stem Cell Network. http://oirm.ca/sites/default/files/disease-cancer-solid_tumour.pdf. Published June 2013. Accessed December 23, 2015. 2. Cleveland Clinic. What is cancer? https://my.clevelandclinic.org/services/cancer/wellness-prevention/what-is-cancer. Accessed December 21, 2015. 3. Medical News Today. Tumors: Benign, Premalignant and Malignant. http://www.medicalnewstoday.com/articles/249141.php. Accessed December 21, 2015.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60" y="1475357"/>
            <a:ext cx="3293993" cy="18174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4"/>
          <a:stretch/>
        </p:blipFill>
        <p:spPr>
          <a:xfrm>
            <a:off x="566629" y="3487935"/>
            <a:ext cx="3060146" cy="21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57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3491414" y="1679598"/>
            <a:ext cx="2873049" cy="3430936"/>
          </a:xfrm>
          <a:prstGeom prst="rect">
            <a:avLst/>
          </a:prstGeom>
          <a:solidFill>
            <a:srgbClr val="006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9467" y="1689064"/>
            <a:ext cx="3036112" cy="3420947"/>
          </a:xfrm>
          <a:prstGeom prst="rect">
            <a:avLst/>
          </a:prstGeom>
          <a:solidFill>
            <a:srgbClr val="2F4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22" y="198371"/>
            <a:ext cx="8229600" cy="8749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Philadelphia Chromosome-Negative MPNs </a:t>
            </a:r>
            <a:br>
              <a:rPr lang="en-US" dirty="0"/>
            </a:br>
            <a:r>
              <a:rPr lang="en-US" dirty="0"/>
              <a:t>Are Rare</a:t>
            </a:r>
            <a:endParaRPr lang="en-US" baseline="30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9515-AA6E-43E1-8247-D65D668D8B55}" type="slidenum">
              <a:rPr lang="en-US" smtClean="0"/>
              <a:t>8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718074" y="2731881"/>
            <a:ext cx="243056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Arial"/>
                <a:cs typeface="Arial"/>
              </a:rPr>
              <a:t>Essential Thrombocythemia (ET):                                             </a:t>
            </a:r>
            <a:r>
              <a:rPr lang="en-US" sz="1500" dirty="0">
                <a:solidFill>
                  <a:schemeClr val="bg1"/>
                </a:solidFill>
                <a:latin typeface="Arial"/>
                <a:cs typeface="Arial"/>
              </a:rPr>
              <a:t>About 71,000 people in the US</a:t>
            </a:r>
            <a:r>
              <a:rPr lang="en-US" sz="1500" baseline="30000" dirty="0">
                <a:solidFill>
                  <a:schemeClr val="bg1"/>
                </a:solidFill>
                <a:latin typeface="Arial"/>
                <a:cs typeface="Arial"/>
              </a:rPr>
              <a:t>2</a:t>
            </a:r>
          </a:p>
          <a:p>
            <a:pPr algn="ctr"/>
            <a:endParaRPr lang="en-US" sz="1500" dirty="0"/>
          </a:p>
        </p:txBody>
      </p:sp>
      <p:sp>
        <p:nvSpPr>
          <p:cNvPr id="26" name="TextBox 25"/>
          <p:cNvSpPr txBox="1"/>
          <p:nvPr/>
        </p:nvSpPr>
        <p:spPr>
          <a:xfrm>
            <a:off x="519241" y="2897547"/>
            <a:ext cx="27353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500" b="1" dirty="0">
                <a:solidFill>
                  <a:schemeClr val="bg1"/>
                </a:solidFill>
                <a:latin typeface="Arial"/>
                <a:cs typeface="Arial"/>
              </a:rPr>
              <a:t>Polycythemia Vera (PV): </a:t>
            </a:r>
          </a:p>
          <a:p>
            <a:pPr lvl="0" algn="ctr"/>
            <a:r>
              <a:rPr lang="en-US" sz="1500" dirty="0">
                <a:solidFill>
                  <a:schemeClr val="bg1"/>
                </a:solidFill>
                <a:latin typeface="Arial"/>
                <a:cs typeface="Arial"/>
              </a:rPr>
              <a:t>About 100,000 people in </a:t>
            </a:r>
            <a:br>
              <a:rPr lang="en-US" sz="15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500" dirty="0">
                <a:solidFill>
                  <a:schemeClr val="bg1"/>
                </a:solidFill>
                <a:latin typeface="Arial"/>
                <a:cs typeface="Arial"/>
              </a:rPr>
              <a:t>the US</a:t>
            </a:r>
            <a:r>
              <a:rPr lang="en-US" sz="1500" baseline="3000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</a:p>
          <a:p>
            <a:pPr algn="ctr"/>
            <a:endParaRPr lang="en-US" sz="1500" dirty="0"/>
          </a:p>
        </p:txBody>
      </p:sp>
      <p:sp>
        <p:nvSpPr>
          <p:cNvPr id="35" name="Rectangle 34"/>
          <p:cNvSpPr/>
          <p:nvPr/>
        </p:nvSpPr>
        <p:spPr>
          <a:xfrm>
            <a:off x="6430297" y="1675870"/>
            <a:ext cx="1980308" cy="3430936"/>
          </a:xfrm>
          <a:prstGeom prst="rect">
            <a:avLst/>
          </a:prstGeom>
          <a:solidFill>
            <a:srgbClr val="528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294353" y="2782132"/>
            <a:ext cx="224106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500" b="1" dirty="0">
                <a:solidFill>
                  <a:schemeClr val="bg1"/>
                </a:solidFill>
                <a:latin typeface="Arial"/>
                <a:cs typeface="Arial"/>
              </a:rPr>
              <a:t>Myelofibrosis (MF):  </a:t>
            </a:r>
          </a:p>
          <a:p>
            <a:pPr lvl="0" algn="ctr"/>
            <a:r>
              <a:rPr lang="en-US" sz="1500" dirty="0">
                <a:solidFill>
                  <a:schemeClr val="bg1"/>
                </a:solidFill>
                <a:latin typeface="Arial"/>
                <a:cs typeface="Arial"/>
              </a:rPr>
              <a:t>About 16,000 to </a:t>
            </a:r>
          </a:p>
          <a:p>
            <a:pPr lvl="0" algn="ctr"/>
            <a:r>
              <a:rPr lang="en-US" sz="1500" dirty="0">
                <a:solidFill>
                  <a:schemeClr val="bg1"/>
                </a:solidFill>
                <a:latin typeface="Arial"/>
                <a:cs typeface="Arial"/>
              </a:rPr>
              <a:t>18,500 people </a:t>
            </a:r>
            <a:br>
              <a:rPr lang="en-US" sz="15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500" dirty="0">
                <a:solidFill>
                  <a:schemeClr val="bg1"/>
                </a:solidFill>
                <a:latin typeface="Arial"/>
                <a:cs typeface="Arial"/>
              </a:rPr>
              <a:t>in the US</a:t>
            </a:r>
            <a:r>
              <a:rPr lang="en-US" sz="1500" baseline="30000" dirty="0">
                <a:solidFill>
                  <a:schemeClr val="bg1"/>
                </a:solidFill>
                <a:latin typeface="Arial"/>
                <a:cs typeface="Arial"/>
              </a:rPr>
              <a:t>3</a:t>
            </a:r>
          </a:p>
          <a:p>
            <a:pPr algn="ctr"/>
            <a:endParaRPr lang="en-US" sz="15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980922"/>
            <a:ext cx="85153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 1. Stuart BJ, Viera AJ.</a:t>
            </a:r>
            <a:r>
              <a:rPr lang="en-US" sz="800" i="1" dirty="0"/>
              <a:t> Am Fam Physician</a:t>
            </a:r>
            <a:r>
              <a:rPr lang="en-US" sz="800" dirty="0"/>
              <a:t>. 2004;69:2139-2144. 2. Ma X, Vanasse G, Cartnel B, et al. </a:t>
            </a:r>
            <a:r>
              <a:rPr lang="en-US" sz="800" i="1" dirty="0"/>
              <a:t>Am J Hematology</a:t>
            </a:r>
            <a:r>
              <a:rPr lang="en-US" sz="800" dirty="0"/>
              <a:t>. 2008;83(5):359-62. 3. </a:t>
            </a:r>
            <a:r>
              <a:rPr lang="nn-NO" sz="800" dirty="0"/>
              <a:t>Komrokji RS, Verstovsek S, Padron E, et al. </a:t>
            </a:r>
            <a:r>
              <a:rPr lang="nn-NO" sz="800" i="1" dirty="0"/>
              <a:t>Cancer Control</a:t>
            </a:r>
            <a:r>
              <a:rPr lang="nn-NO" sz="800" dirty="0"/>
              <a:t>. 2012:19(4):4-15.</a:t>
            </a:r>
            <a:r>
              <a:rPr lang="en-US" sz="800" dirty="0"/>
              <a:t>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580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401765" y="1666875"/>
            <a:ext cx="8349978" cy="813756"/>
          </a:xfrm>
          <a:prstGeom prst="roundRect">
            <a:avLst>
              <a:gd name="adj" fmla="val 0"/>
            </a:avLst>
          </a:prstGeom>
          <a:solidFill>
            <a:srgbClr val="808080"/>
          </a:solidFill>
          <a:ln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04694" y="2409825"/>
            <a:ext cx="2667000" cy="32861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5903768" y="2409825"/>
            <a:ext cx="2857500" cy="32861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405168" y="2397026"/>
            <a:ext cx="2581734" cy="32754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0504" y="199850"/>
            <a:ext cx="7334095" cy="926796"/>
          </a:xfrm>
        </p:spPr>
        <p:txBody>
          <a:bodyPr/>
          <a:lstStyle/>
          <a:p>
            <a:r>
              <a:rPr lang="en-US" dirty="0"/>
              <a:t>Landmark Health Survey—</a:t>
            </a:r>
            <a:br>
              <a:rPr lang="en-US" dirty="0"/>
            </a:br>
            <a:r>
              <a:rPr lang="en-US" dirty="0"/>
              <a:t>Impact of MPNs on Patients’ Lives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060369" y="2662929"/>
            <a:ext cx="1979627" cy="2961969"/>
          </a:xfrm>
          <a:prstGeom prst="roundRect">
            <a:avLst>
              <a:gd name="adj" fmla="val 488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25215A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50865" y="3059695"/>
            <a:ext cx="166940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1600" dirty="0">
                <a:solidFill>
                  <a:srgbClr val="404040"/>
                </a:solidFill>
              </a:rPr>
              <a:t>Interference with family or social life reported by patients:</a:t>
            </a:r>
          </a:p>
          <a:p>
            <a:pPr>
              <a:lnSpc>
                <a:spcPct val="150000"/>
              </a:lnSpc>
            </a:pPr>
            <a:endParaRPr lang="en-US" sz="1400" dirty="0">
              <a:solidFill>
                <a:srgbClr val="25215A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825752" y="2700448"/>
            <a:ext cx="852673" cy="823629"/>
          </a:xfrm>
          <a:prstGeom prst="ellipse">
            <a:avLst/>
          </a:prstGeom>
          <a:solidFill>
            <a:schemeClr val="bg1"/>
          </a:solidFill>
          <a:ln w="28575">
            <a:solidFill>
              <a:srgbClr val="2F45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25215A"/>
                </a:solidFill>
              </a:rPr>
              <a:t>79% MF</a:t>
            </a:r>
          </a:p>
        </p:txBody>
      </p:sp>
      <p:sp>
        <p:nvSpPr>
          <p:cNvPr id="11" name="Oval 10"/>
          <p:cNvSpPr/>
          <p:nvPr/>
        </p:nvSpPr>
        <p:spPr>
          <a:xfrm>
            <a:off x="4825752" y="3679486"/>
            <a:ext cx="852673" cy="823629"/>
          </a:xfrm>
          <a:prstGeom prst="ellipse">
            <a:avLst/>
          </a:prstGeom>
          <a:solidFill>
            <a:schemeClr val="bg1"/>
          </a:solidFill>
          <a:ln w="28575">
            <a:solidFill>
              <a:srgbClr val="2F45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25215A"/>
                </a:solidFill>
              </a:rPr>
              <a:t>63% PV</a:t>
            </a:r>
          </a:p>
        </p:txBody>
      </p:sp>
      <p:sp>
        <p:nvSpPr>
          <p:cNvPr id="12" name="Oval 11"/>
          <p:cNvSpPr/>
          <p:nvPr/>
        </p:nvSpPr>
        <p:spPr>
          <a:xfrm>
            <a:off x="4825752" y="4659084"/>
            <a:ext cx="852673" cy="823629"/>
          </a:xfrm>
          <a:prstGeom prst="ellipse">
            <a:avLst/>
          </a:prstGeom>
          <a:solidFill>
            <a:schemeClr val="bg1"/>
          </a:solidFill>
          <a:ln w="28575">
            <a:solidFill>
              <a:srgbClr val="2F45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25215A"/>
                </a:solidFill>
              </a:rPr>
              <a:t>55% ET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894241" y="2673691"/>
            <a:ext cx="2145746" cy="2980425"/>
          </a:xfrm>
          <a:prstGeom prst="roundRect">
            <a:avLst>
              <a:gd name="adj" fmla="val 319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25215A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70441" y="3061039"/>
            <a:ext cx="16826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1600" dirty="0">
                <a:solidFill>
                  <a:srgbClr val="404040"/>
                </a:solidFill>
              </a:rPr>
              <a:t>Patients reported cancelling planned activities 1 to 3 days over a 30-day period:</a:t>
            </a:r>
            <a:endParaRPr lang="en-US" sz="1400" dirty="0">
              <a:solidFill>
                <a:srgbClr val="40404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799915" y="2700824"/>
            <a:ext cx="840396" cy="835541"/>
          </a:xfrm>
          <a:prstGeom prst="ellipse">
            <a:avLst/>
          </a:prstGeom>
          <a:solidFill>
            <a:schemeClr val="bg1"/>
          </a:solidFill>
          <a:ln w="28575">
            <a:solidFill>
              <a:srgbClr val="2F45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25215A"/>
                </a:solidFill>
              </a:rPr>
              <a:t>21%</a:t>
            </a:r>
          </a:p>
          <a:p>
            <a:pPr algn="ctr"/>
            <a:r>
              <a:rPr lang="en-US" sz="1400" dirty="0">
                <a:solidFill>
                  <a:srgbClr val="25215A"/>
                </a:solidFill>
              </a:rPr>
              <a:t>MF</a:t>
            </a:r>
          </a:p>
        </p:txBody>
      </p:sp>
      <p:sp>
        <p:nvSpPr>
          <p:cNvPr id="17" name="Oval 16"/>
          <p:cNvSpPr/>
          <p:nvPr/>
        </p:nvSpPr>
        <p:spPr>
          <a:xfrm>
            <a:off x="7799915" y="3693944"/>
            <a:ext cx="840396" cy="835541"/>
          </a:xfrm>
          <a:prstGeom prst="ellipse">
            <a:avLst/>
          </a:prstGeom>
          <a:solidFill>
            <a:schemeClr val="bg1"/>
          </a:solidFill>
          <a:ln w="28575">
            <a:solidFill>
              <a:srgbClr val="2F45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25215A"/>
                </a:solidFill>
              </a:rPr>
              <a:t>18%</a:t>
            </a:r>
          </a:p>
          <a:p>
            <a:pPr algn="ctr"/>
            <a:r>
              <a:rPr lang="en-US" sz="1400" dirty="0">
                <a:solidFill>
                  <a:srgbClr val="25215A"/>
                </a:solidFill>
              </a:rPr>
              <a:t>PV</a:t>
            </a:r>
          </a:p>
        </p:txBody>
      </p:sp>
      <p:sp>
        <p:nvSpPr>
          <p:cNvPr id="18" name="Oval 17"/>
          <p:cNvSpPr/>
          <p:nvPr/>
        </p:nvSpPr>
        <p:spPr>
          <a:xfrm>
            <a:off x="7799915" y="4674535"/>
            <a:ext cx="840396" cy="835541"/>
          </a:xfrm>
          <a:prstGeom prst="ellipse">
            <a:avLst/>
          </a:prstGeom>
          <a:solidFill>
            <a:schemeClr val="bg1"/>
          </a:solidFill>
          <a:ln w="28575">
            <a:solidFill>
              <a:srgbClr val="2F45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25215A"/>
                </a:solidFill>
              </a:rPr>
              <a:t>18%</a:t>
            </a:r>
          </a:p>
          <a:p>
            <a:pPr algn="ctr"/>
            <a:r>
              <a:rPr lang="en-US" sz="1400" dirty="0">
                <a:solidFill>
                  <a:srgbClr val="25215A"/>
                </a:solidFill>
              </a:rPr>
              <a:t>ET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54381" y="2657477"/>
            <a:ext cx="1981200" cy="2961969"/>
          </a:xfrm>
          <a:prstGeom prst="roundRect">
            <a:avLst>
              <a:gd name="adj" fmla="val 488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25215A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3218-BA7F-4ACD-8ECB-C9DA0D2867D7}" type="slidenum">
              <a:rPr lang="en-US" smtClean="0"/>
              <a:t>9</a:t>
            </a:fld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59921" y="3060472"/>
            <a:ext cx="1669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Most patients reported feeling anxious or worried about their MPN: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2038672" y="2685315"/>
            <a:ext cx="852673" cy="823629"/>
          </a:xfrm>
          <a:prstGeom prst="ellipse">
            <a:avLst/>
          </a:prstGeom>
          <a:solidFill>
            <a:schemeClr val="bg1"/>
          </a:solidFill>
          <a:ln w="28575">
            <a:solidFill>
              <a:srgbClr val="2F45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25215A"/>
                </a:solidFill>
              </a:rPr>
              <a:t>91% MF</a:t>
            </a:r>
          </a:p>
        </p:txBody>
      </p:sp>
      <p:sp>
        <p:nvSpPr>
          <p:cNvPr id="35" name="Oval 34"/>
          <p:cNvSpPr/>
          <p:nvPr/>
        </p:nvSpPr>
        <p:spPr>
          <a:xfrm>
            <a:off x="2038672" y="3653591"/>
            <a:ext cx="852673" cy="823629"/>
          </a:xfrm>
          <a:prstGeom prst="ellipse">
            <a:avLst/>
          </a:prstGeom>
          <a:solidFill>
            <a:schemeClr val="bg1"/>
          </a:solidFill>
          <a:ln w="28575">
            <a:solidFill>
              <a:srgbClr val="2F45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25215A"/>
                </a:solidFill>
              </a:rPr>
              <a:t>78% PV</a:t>
            </a:r>
          </a:p>
        </p:txBody>
      </p:sp>
      <p:sp>
        <p:nvSpPr>
          <p:cNvPr id="36" name="Oval 35"/>
          <p:cNvSpPr/>
          <p:nvPr/>
        </p:nvSpPr>
        <p:spPr>
          <a:xfrm>
            <a:off x="2038672" y="4633189"/>
            <a:ext cx="852673" cy="823629"/>
          </a:xfrm>
          <a:prstGeom prst="ellipse">
            <a:avLst/>
          </a:prstGeom>
          <a:solidFill>
            <a:schemeClr val="bg1"/>
          </a:solidFill>
          <a:ln w="28575">
            <a:solidFill>
              <a:srgbClr val="2F45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25215A"/>
                </a:solidFill>
              </a:rPr>
              <a:t>74% ET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586" y="6046231"/>
            <a:ext cx="85007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Mesa R, Miller C, Thyne M, et al. </a:t>
            </a:r>
            <a:r>
              <a:rPr lang="en-US" sz="800" i="1" dirty="0"/>
              <a:t>BMC Cancer</a:t>
            </a:r>
            <a:r>
              <a:rPr lang="en-US" sz="800" dirty="0"/>
              <a:t>. 2016;16:167.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98209" y="1872219"/>
            <a:ext cx="8351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2014 MPN Landmark Health Survey conducted by expert panel found that</a:t>
            </a:r>
            <a:endParaRPr lang="en-US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776841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 Slid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A6422F7-2220-4EAA-B165-1DEAB3C48EE4}">
  <ds:schemaRefs>
    <ds:schemaRef ds:uri="http://purl.org/dc/dcmitype/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AD46D4BD-7C9E-4070-8D47-6BB8D56893F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DFE5258-4BD4-4092-B498-79167E0ECF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21075</TotalTime>
  <Words>5230</Words>
  <Application>Microsoft Office PowerPoint</Application>
  <PresentationFormat>On-screen Show (4:3)</PresentationFormat>
  <Paragraphs>820</Paragraphs>
  <Slides>63</Slides>
  <Notes>63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ＭＳ Ｐゴシック</vt:lpstr>
      <vt:lpstr>Arial</vt:lpstr>
      <vt:lpstr>Calibri</vt:lpstr>
      <vt:lpstr>Calibri Light</vt:lpstr>
      <vt:lpstr>Georgia</vt:lpstr>
      <vt:lpstr>Lucida Grande</vt:lpstr>
      <vt:lpstr>Times New Roman</vt:lpstr>
      <vt:lpstr>Content Slide</vt:lpstr>
      <vt:lpstr>PowerPoint Presentation</vt:lpstr>
      <vt:lpstr>Purpose of These Slides</vt:lpstr>
      <vt:lpstr>Information Provided in These Slides</vt:lpstr>
      <vt:lpstr>PowerPoint Presentation</vt:lpstr>
      <vt:lpstr>The Different MPNs</vt:lpstr>
      <vt:lpstr>Understanding the Name: MPN</vt:lpstr>
      <vt:lpstr>MPNs Are “Liquid” Tumors</vt:lpstr>
      <vt:lpstr>Philadelphia Chromosome-Negative MPNs  Are Rare</vt:lpstr>
      <vt:lpstr>Landmark Health Survey— Impact of MPNs on Patients’ Lives</vt:lpstr>
      <vt:lpstr>PowerPoint Presentation</vt:lpstr>
      <vt:lpstr>Blood Cells Develop in the Bone Marrow</vt:lpstr>
      <vt:lpstr>In MPNs, Blood Stem Cells Function Abnormally</vt:lpstr>
      <vt:lpstr>The Genetics of MPNs</vt:lpstr>
      <vt:lpstr>Mutations Are More Common As We Age</vt:lpstr>
      <vt:lpstr>Genetic Mutations Associated With MPNs</vt:lpstr>
      <vt:lpstr>Common Acquired Mutations With MPNs</vt:lpstr>
      <vt:lpstr>Other Mutations Linked to MPNs</vt:lpstr>
      <vt:lpstr>PowerPoint Presentation</vt:lpstr>
      <vt:lpstr>Disease Progression in MPN</vt:lpstr>
      <vt:lpstr>Median Expected Survival Rates in MPNs</vt:lpstr>
      <vt:lpstr>Shared Characteristics Among MPNs1-3</vt:lpstr>
      <vt:lpstr>Common Signs—Enlarged Spleen in MPNs</vt:lpstr>
      <vt:lpstr>Thrombosis in MPNs</vt:lpstr>
      <vt:lpstr>Thrombosis in the Veins and Arteries</vt:lpstr>
      <vt:lpstr>Common Laboratory Testing for Patients With MPNs</vt:lpstr>
      <vt:lpstr>Common Signs— Understanding Complete Blood Count Test</vt:lpstr>
      <vt:lpstr>Common Signs— Understanding CBC Values</vt:lpstr>
      <vt:lpstr>Common Signs— Additional Lab Tests in MPNs</vt:lpstr>
      <vt:lpstr>Questions You Should Ask About Lab Testing</vt:lpstr>
      <vt:lpstr>Understanding the 3 Main Types  of Philadelphia Chromosome-Negative Myeloproliferative Neoplasms</vt:lpstr>
      <vt:lpstr>Know Your Condition—Polycythemia Vera (PV)</vt:lpstr>
      <vt:lpstr>Know Your Condition—Polycythemia Vera (PV)</vt:lpstr>
      <vt:lpstr>Know Your Condition—Polycythemia Vera (PV)</vt:lpstr>
      <vt:lpstr>Know Your Condition—Polycythemia Vera (PV)</vt:lpstr>
      <vt:lpstr>About Phlebotomy</vt:lpstr>
      <vt:lpstr>What About Red Blood Cells?</vt:lpstr>
      <vt:lpstr>Know Your Condition—Polycythemia Vera (PV)</vt:lpstr>
      <vt:lpstr>Know Your Condition— Essential Thrombocythemia (ET)</vt:lpstr>
      <vt:lpstr>Know Your Condition—Essential Thrombocythemia (ET)</vt:lpstr>
      <vt:lpstr>Potential Complications of Essential Thrombocythemia</vt:lpstr>
      <vt:lpstr>Know Your Condition— Essential Thrombocythemia (ET)</vt:lpstr>
      <vt:lpstr>Know Your Condition—Myelofibrosis (MF)</vt:lpstr>
      <vt:lpstr>Know Your Condition—Myelofibrosis (MF)</vt:lpstr>
      <vt:lpstr>Know Your Condition—Myelofibrosis (MF)</vt:lpstr>
      <vt:lpstr>Know Your Condition</vt:lpstr>
      <vt:lpstr>Monitor Your MPN With a Symptom Tracker</vt:lpstr>
      <vt:lpstr>Take an Active Role in  Managing Your Condition</vt:lpstr>
      <vt:lpstr>Know When to Talk With Your Healthcare Team</vt:lpstr>
      <vt:lpstr>Potential Management Goal Considerations</vt:lpstr>
      <vt:lpstr>Management Depends on Type and Status of Your MPNs</vt:lpstr>
      <vt:lpstr>Clinical Trials</vt:lpstr>
      <vt:lpstr>Remain Involved In and Understand Your Management Plan</vt:lpstr>
      <vt:lpstr>Finding the Right Healthcare Team </vt:lpstr>
      <vt:lpstr>Talking With Your Healthcare Team</vt:lpstr>
      <vt:lpstr>Be Your Own Advocate</vt:lpstr>
      <vt:lpstr>Give Yourself the Support You Need</vt:lpstr>
      <vt:lpstr>Always Share What’s on Your Mind</vt:lpstr>
      <vt:lpstr>Find Enjoyment Each Day</vt:lpstr>
      <vt:lpstr>Other Resources to Be Aware Of</vt:lpstr>
      <vt:lpstr>Nonprofit Websites</vt:lpstr>
      <vt:lpstr>Organization Websites</vt:lpstr>
      <vt:lpstr>Financial Support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Myeloproliferative neoplasmS (MPNs):  a family of rare blood disorders</dc:title>
  <dc:creator>David Ramlal</dc:creator>
  <cp:lastModifiedBy>David G. Dubinski</cp:lastModifiedBy>
  <cp:revision>1413</cp:revision>
  <cp:lastPrinted>2015-06-10T17:52:34Z</cp:lastPrinted>
  <dcterms:created xsi:type="dcterms:W3CDTF">2015-03-17T18:59:21Z</dcterms:created>
  <dcterms:modified xsi:type="dcterms:W3CDTF">2016-08-31T20:23:09Z</dcterms:modified>
</cp:coreProperties>
</file>